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42"/>
  </p:notesMasterIdLst>
  <p:sldIdLst>
    <p:sldId id="353" r:id="rId2"/>
    <p:sldId id="354" r:id="rId3"/>
    <p:sldId id="355" r:id="rId4"/>
    <p:sldId id="356" r:id="rId5"/>
    <p:sldId id="357" r:id="rId6"/>
    <p:sldId id="358" r:id="rId7"/>
    <p:sldId id="359" r:id="rId8"/>
    <p:sldId id="360" r:id="rId9"/>
    <p:sldId id="361" r:id="rId10"/>
    <p:sldId id="362" r:id="rId11"/>
    <p:sldId id="363"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19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496FE2-ED59-47D0-AEB7-8FD064C74E77}" type="datetimeFigureOut">
              <a:rPr lang="en-US" smtClean="0"/>
              <a:t>2/13/2025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8BD97B-F98E-4254-A4A5-97FF9A715DB8}" type="slidenum">
              <a:rPr lang="en-US" smtClean="0"/>
              <a:t>‹#›</a:t>
            </a:fld>
            <a:endParaRPr lang="en-US"/>
          </a:p>
        </p:txBody>
      </p:sp>
    </p:spTree>
    <p:extLst>
      <p:ext uri="{BB962C8B-B14F-4D97-AF65-F5344CB8AC3E}">
        <p14:creationId xmlns:p14="http://schemas.microsoft.com/office/powerpoint/2010/main" val="231239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0278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646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3681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500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7254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1025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2396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2427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9488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0109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102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87918F-BAAC-4981-B946-A946704E82FE}" type="datetimeFigureOut">
              <a:rPr lang="en-US" smtClean="0">
                <a:solidFill>
                  <a:prstClr val="black">
                    <a:tint val="75000"/>
                  </a:prstClr>
                </a:solidFill>
              </a:rPr>
              <a:pPr/>
              <a:t>2/13/2025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1E12DD-45A5-448F-9039-E1BAB8C7128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938900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0" y="1752600"/>
            <a:ext cx="9143999" cy="2590800"/>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headEnd/>
            <a:tailEnd/>
          </a:ln>
          <a:effectLst>
            <a:outerShdw blurRad="50800" dist="38100" dir="5400000" algn="t"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anchor="ctr"/>
          <a:lstStyle/>
          <a:p>
            <a:pPr marL="514350" indent="-514350">
              <a:buFontTx/>
              <a:buAutoNum type="arabicPeriod"/>
            </a:pPr>
            <a:r>
              <a:rPr lang="sr-Latn-RS" sz="3500" b="1" dirty="0" smtClean="0">
                <a:solidFill>
                  <a:prstClr val="white"/>
                </a:solidFill>
                <a:latin typeface="Palatino Linotype" pitchFamily="18" charset="0"/>
              </a:rPr>
              <a:t>Congenital neck malformations</a:t>
            </a:r>
            <a:endParaRPr lang="ru-RU" sz="3500" b="1" dirty="0" smtClean="0">
              <a:solidFill>
                <a:prstClr val="white"/>
              </a:solidFill>
              <a:latin typeface="Palatino Linotype" pitchFamily="18" charset="0"/>
            </a:endParaRPr>
          </a:p>
          <a:p>
            <a:pPr marL="514350" indent="-514350">
              <a:buFontTx/>
              <a:buAutoNum type="arabicPeriod"/>
            </a:pPr>
            <a:r>
              <a:rPr lang="sr-Latn-RS" sz="3500" b="1" dirty="0" smtClean="0">
                <a:solidFill>
                  <a:prstClr val="white"/>
                </a:solidFill>
                <a:latin typeface="Palatino Linotype" pitchFamily="18" charset="0"/>
              </a:rPr>
              <a:t>Inflammation of the neck</a:t>
            </a:r>
            <a:endParaRPr lang="en-US" sz="3500" b="1" dirty="0" smtClean="0">
              <a:solidFill>
                <a:prstClr val="white"/>
              </a:solidFill>
              <a:latin typeface="Palatino Linotype" pitchFamily="18" charset="0"/>
            </a:endParaRPr>
          </a:p>
          <a:p>
            <a:pPr marL="514350" indent="-514350">
              <a:buFontTx/>
              <a:buAutoNum type="arabicPeriod"/>
            </a:pPr>
            <a:r>
              <a:rPr lang="sr-Latn-RS" sz="3500" b="1" dirty="0" smtClean="0">
                <a:solidFill>
                  <a:prstClr val="white"/>
                </a:solidFill>
                <a:latin typeface="Palatino Linotype" pitchFamily="18" charset="0"/>
              </a:rPr>
              <a:t>Neck injuries</a:t>
            </a:r>
            <a:endParaRPr lang="ru-RU" sz="3500" b="1" dirty="0" smtClean="0">
              <a:solidFill>
                <a:prstClr val="white"/>
              </a:solidFill>
              <a:latin typeface="Palatino Linotype" pitchFamily="18" charset="0"/>
            </a:endParaRPr>
          </a:p>
          <a:p>
            <a:pPr marL="514350" indent="-514350">
              <a:buFontTx/>
              <a:buAutoNum type="arabicPeriod"/>
            </a:pPr>
            <a:r>
              <a:rPr lang="sr-Latn-RS" sz="3500" b="1" dirty="0">
                <a:solidFill>
                  <a:prstClr val="white"/>
                </a:solidFill>
                <a:latin typeface="Palatino Linotype" pitchFamily="18" charset="0"/>
              </a:rPr>
              <a:t>Neck tumors</a:t>
            </a:r>
          </a:p>
        </p:txBody>
      </p:sp>
    </p:spTree>
    <p:extLst>
      <p:ext uri="{BB962C8B-B14F-4D97-AF65-F5344CB8AC3E}">
        <p14:creationId xmlns:p14="http://schemas.microsoft.com/office/powerpoint/2010/main" val="2790237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Congenital neck tumors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016758"/>
          </a:xfrm>
          <a:prstGeom prst="rect">
            <a:avLst/>
          </a:prstGeom>
        </p:spPr>
        <p:txBody>
          <a:bodyPr wrap="square">
            <a:spAutoFit/>
          </a:bodyPr>
          <a:lstStyle/>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Embryonal rhabdomyosarcoma </a:t>
            </a:r>
            <a:r>
              <a:rPr lang="en-US" sz="2000" dirty="0">
                <a:solidFill>
                  <a:prstClr val="black"/>
                </a:solidFill>
                <a:latin typeface="Palatino Linotype" pitchFamily="18" charset="0"/>
              </a:rPr>
              <a:t>arises from primitive striated muscle tissue.</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err="1">
                <a:solidFill>
                  <a:prstClr val="black"/>
                </a:solidFill>
                <a:latin typeface="Palatino Linotype" pitchFamily="18" charset="0"/>
              </a:rPr>
              <a:t>Teratomas</a:t>
            </a:r>
            <a:r>
              <a:rPr lang="en-US" sz="2000" b="1" dirty="0">
                <a:solidFill>
                  <a:prstClr val="black"/>
                </a:solidFill>
                <a:latin typeface="Palatino Linotype" pitchFamily="18" charset="0"/>
              </a:rPr>
              <a:t> </a:t>
            </a:r>
            <a:r>
              <a:rPr lang="en-US" sz="2000" dirty="0">
                <a:solidFill>
                  <a:prstClr val="black"/>
                </a:solidFill>
                <a:latin typeface="Palatino Linotype" pitchFamily="18" charset="0"/>
              </a:rPr>
              <a:t>are characterized by the presence of cellular elements of all three germinal layers and show a different degree of variation in differentiation from immature embryonic tissue to formed elements (cartilage, bones, teeth).</a:t>
            </a:r>
          </a:p>
          <a:p>
            <a:pPr marL="285750" indent="-285750">
              <a:buFont typeface="Wingdings" panose="05000000000000000000" pitchFamily="2" charset="2"/>
              <a:buChar char="§"/>
            </a:pPr>
            <a:endParaRPr lang="sr-Latn-RS" sz="2000" b="1"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Dermoid cysts </a:t>
            </a:r>
            <a:r>
              <a:rPr lang="en-US" sz="2000" dirty="0">
                <a:solidFill>
                  <a:prstClr val="black"/>
                </a:solidFill>
                <a:latin typeface="Palatino Linotype" pitchFamily="18" charset="0"/>
              </a:rPr>
              <a:t>are encapsulated</a:t>
            </a:r>
          </a:p>
          <a:p>
            <a:r>
              <a:rPr lang="en-US" sz="2000" dirty="0" smtClean="0">
                <a:solidFill>
                  <a:prstClr val="black"/>
                </a:solidFill>
                <a:latin typeface="Palatino Linotype" pitchFamily="18" charset="0"/>
              </a:rPr>
              <a:t>    ectodermal </a:t>
            </a:r>
            <a:r>
              <a:rPr lang="en-US" sz="2000" dirty="0">
                <a:solidFill>
                  <a:prstClr val="black"/>
                </a:solidFill>
                <a:latin typeface="Palatino Linotype" pitchFamily="18" charset="0"/>
              </a:rPr>
              <a:t>formations – dystopic epithelium</a:t>
            </a:r>
          </a:p>
          <a:p>
            <a:r>
              <a:rPr lang="en-US" sz="2000" dirty="0" smtClean="0">
                <a:solidFill>
                  <a:prstClr val="black"/>
                </a:solidFill>
                <a:latin typeface="Palatino Linotype" pitchFamily="18" charset="0"/>
              </a:rPr>
              <a:t>    within </a:t>
            </a:r>
            <a:r>
              <a:rPr lang="en-US" sz="2000" dirty="0">
                <a:solidFill>
                  <a:prstClr val="black"/>
                </a:solidFill>
                <a:latin typeface="Palatino Linotype" pitchFamily="18" charset="0"/>
              </a:rPr>
              <a:t>the mesenchyme.</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Hamartomas </a:t>
            </a:r>
            <a:r>
              <a:rPr lang="en-US" sz="2000" dirty="0">
                <a:solidFill>
                  <a:prstClr val="black"/>
                </a:solidFill>
                <a:latin typeface="Palatino Linotype" pitchFamily="18" charset="0"/>
              </a:rPr>
              <a:t>are </a:t>
            </a:r>
            <a:r>
              <a:rPr lang="en-US" sz="2000" dirty="0" smtClean="0">
                <a:solidFill>
                  <a:prstClr val="black"/>
                </a:solidFill>
                <a:latin typeface="Palatino Linotype" pitchFamily="18" charset="0"/>
              </a:rPr>
              <a:t>neoplasms of a well</a:t>
            </a:r>
            <a:endParaRPr lang="en-US" sz="2000" dirty="0">
              <a:solidFill>
                <a:prstClr val="black"/>
              </a:solidFill>
              <a:latin typeface="Palatino Linotype" pitchFamily="18" charset="0"/>
            </a:endParaRPr>
          </a:p>
          <a:p>
            <a:r>
              <a:rPr lang="en-US" sz="2000" dirty="0" smtClean="0">
                <a:solidFill>
                  <a:prstClr val="black"/>
                </a:solidFill>
                <a:latin typeface="Palatino Linotype" pitchFamily="18" charset="0"/>
              </a:rPr>
              <a:t>    differentiated </a:t>
            </a:r>
            <a:r>
              <a:rPr lang="en-US" sz="2000" dirty="0">
                <a:solidFill>
                  <a:prstClr val="black"/>
                </a:solidFill>
                <a:latin typeface="Palatino Linotype" pitchFamily="18" charset="0"/>
              </a:rPr>
              <a:t>tissue that is normally found</a:t>
            </a:r>
          </a:p>
          <a:p>
            <a:r>
              <a:rPr lang="en-US" sz="2000" dirty="0" smtClean="0">
                <a:solidFill>
                  <a:prstClr val="black"/>
                </a:solidFill>
                <a:latin typeface="Palatino Linotype" pitchFamily="18" charset="0"/>
              </a:rPr>
              <a:t>    in </a:t>
            </a:r>
            <a:r>
              <a:rPr lang="en-US" sz="2000" dirty="0">
                <a:solidFill>
                  <a:prstClr val="black"/>
                </a:solidFill>
                <a:latin typeface="Palatino Linotype" pitchFamily="18" charset="0"/>
              </a:rPr>
              <a:t>the corresponding part of the body.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00" y="3091132"/>
            <a:ext cx="2060976" cy="2971800"/>
          </a:xfrm>
          <a:prstGeom prst="rect">
            <a:avLst/>
          </a:prstGeom>
        </p:spPr>
      </p:pic>
    </p:spTree>
    <p:extLst>
      <p:ext uri="{BB962C8B-B14F-4D97-AF65-F5344CB8AC3E}">
        <p14:creationId xmlns:p14="http://schemas.microsoft.com/office/powerpoint/2010/main" val="1951498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Vascular and lymphatic malformations of the head and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786199"/>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1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Hemangiomas </a:t>
            </a:r>
            <a:r>
              <a:rPr lang="en-US" sz="2000" dirty="0">
                <a:solidFill>
                  <a:prstClr val="black"/>
                </a:solidFill>
                <a:latin typeface="Palatino Linotype" pitchFamily="18" charset="0"/>
              </a:rPr>
              <a:t>are vascular lesions that belong to hamartomas.</a:t>
            </a:r>
          </a:p>
          <a:p>
            <a:pPr marL="800100" lvl="1" indent="-342900">
              <a:buFont typeface="Arial" panose="020B0604020202020204" pitchFamily="34" charset="0"/>
              <a:buChar char="•"/>
            </a:pPr>
            <a:r>
              <a:rPr lang="en-US" sz="2000" dirty="0">
                <a:solidFill>
                  <a:prstClr val="black"/>
                </a:solidFill>
                <a:latin typeface="Palatino Linotype" pitchFamily="18" charset="0"/>
              </a:rPr>
              <a:t>By localization - superficial and deep</a:t>
            </a:r>
          </a:p>
          <a:p>
            <a:pPr marL="800100" lvl="1" indent="-342900">
              <a:buFont typeface="Arial" panose="020B0604020202020204" pitchFamily="34" charset="0"/>
              <a:buChar char="•"/>
            </a:pPr>
            <a:r>
              <a:rPr lang="en-US" sz="2000" dirty="0" err="1">
                <a:solidFill>
                  <a:prstClr val="black"/>
                </a:solidFill>
                <a:latin typeface="Palatino Linotype" pitchFamily="18" charset="0"/>
              </a:rPr>
              <a:t>Pathohistological</a:t>
            </a:r>
            <a:r>
              <a:rPr lang="en-US" sz="2000" dirty="0">
                <a:solidFill>
                  <a:prstClr val="black"/>
                </a:solidFill>
                <a:latin typeface="Palatino Linotype" pitchFamily="18" charset="0"/>
              </a:rPr>
              <a:t> - capillary and cavernous</a:t>
            </a:r>
          </a:p>
          <a:p>
            <a:pPr marL="800100" lvl="1" indent="-342900">
              <a:buFont typeface="Arial" panose="020B0604020202020204" pitchFamily="34" charset="0"/>
              <a:buChar char="•"/>
            </a:pPr>
            <a:r>
              <a:rPr lang="en-US" sz="2000" b="1" dirty="0">
                <a:solidFill>
                  <a:srgbClr val="1F497D"/>
                </a:solidFill>
                <a:latin typeface="Palatino Linotype" pitchFamily="18" charset="0"/>
              </a:rPr>
              <a:t>Proliferative phase, plateau, </a:t>
            </a:r>
            <a:r>
              <a:rPr lang="en-US" sz="2000" b="1" dirty="0" err="1">
                <a:solidFill>
                  <a:srgbClr val="1F497D"/>
                </a:solidFill>
                <a:latin typeface="Palatino Linotype" pitchFamily="18" charset="0"/>
              </a:rPr>
              <a:t>involutional</a:t>
            </a:r>
            <a:r>
              <a:rPr lang="en-US" sz="2000" b="1" dirty="0">
                <a:solidFill>
                  <a:srgbClr val="1F497D"/>
                </a:solidFill>
                <a:latin typeface="Palatino Linotype" pitchFamily="18" charset="0"/>
              </a:rPr>
              <a:t> phase</a:t>
            </a:r>
          </a:p>
          <a:p>
            <a:pPr marL="800100" lvl="1" indent="-342900">
              <a:buFont typeface="Arial" panose="020B0604020202020204" pitchFamily="34" charset="0"/>
              <a:buChar char="•"/>
            </a:pPr>
            <a:r>
              <a:rPr lang="en-US" sz="2000" dirty="0">
                <a:solidFill>
                  <a:prstClr val="black"/>
                </a:solidFill>
                <a:latin typeface="Palatino Linotype" pitchFamily="18" charset="0"/>
              </a:rPr>
              <a:t>Clinical </a:t>
            </a:r>
            <a:r>
              <a:rPr lang="en-US" sz="2000" dirty="0" smtClean="0">
                <a:solidFill>
                  <a:prstClr val="black"/>
                </a:solidFill>
                <a:latin typeface="Palatino Linotype" pitchFamily="18" charset="0"/>
              </a:rPr>
              <a:t>presentation </a:t>
            </a:r>
            <a:r>
              <a:rPr lang="en-US" sz="2000" dirty="0">
                <a:solidFill>
                  <a:prstClr val="black"/>
                </a:solidFill>
                <a:latin typeface="Palatino Linotype" pitchFamily="18" charset="0"/>
              </a:rPr>
              <a:t>- reddish-purple swelling, soft consistency, painless</a:t>
            </a:r>
          </a:p>
          <a:p>
            <a:pPr marL="800100" lvl="1" indent="-342900">
              <a:buFont typeface="Arial" panose="020B0604020202020204" pitchFamily="34" charset="0"/>
              <a:buChar char="•"/>
            </a:pPr>
            <a:r>
              <a:rPr lang="en-US" sz="2000" dirty="0">
                <a:solidFill>
                  <a:prstClr val="black"/>
                </a:solidFill>
                <a:latin typeface="Palatino Linotype" pitchFamily="18" charset="0"/>
              </a:rPr>
              <a:t>Therapy - beta blockers, corticosteroids, sclerotherapy, embolization, laser, surgical excision</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They can be associated with hemangiomas of internal organs</a:t>
            </a:r>
          </a:p>
          <a:p>
            <a:pPr marL="285750" indent="-285750">
              <a:buFont typeface="Wingdings" panose="05000000000000000000" pitchFamily="2" charset="2"/>
              <a:buChar char="§"/>
            </a:pPr>
            <a:endParaRPr lang="sr-Cyrl-RS" sz="2000" b="1"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err="1">
                <a:solidFill>
                  <a:prstClr val="black"/>
                </a:solidFill>
                <a:latin typeface="Palatino Linotype" pitchFamily="18" charset="0"/>
              </a:rPr>
              <a:t>Lymphangiomas</a:t>
            </a:r>
            <a:r>
              <a:rPr lang="en-US" sz="2000" b="1" dirty="0">
                <a:solidFill>
                  <a:prstClr val="black"/>
                </a:solidFill>
                <a:latin typeface="Palatino Linotype" pitchFamily="18" charset="0"/>
              </a:rPr>
              <a:t> </a:t>
            </a:r>
            <a:r>
              <a:rPr lang="en-US" sz="2000" dirty="0">
                <a:solidFill>
                  <a:prstClr val="black"/>
                </a:solidFill>
                <a:latin typeface="Palatino Linotype" pitchFamily="18" charset="0"/>
              </a:rPr>
              <a:t>arise from primordial lymphatics, tend to form cystic formations, typically laterally on the neck.</a:t>
            </a:r>
          </a:p>
          <a:p>
            <a:pPr marL="914400" lvl="1" indent="-457200">
              <a:buFont typeface="Arial" panose="020B0604020202020204" pitchFamily="34" charset="0"/>
              <a:buChar char="•"/>
            </a:pPr>
            <a:r>
              <a:rPr lang="en-US" sz="2000" dirty="0">
                <a:solidFill>
                  <a:prstClr val="black"/>
                </a:solidFill>
                <a:latin typeface="Palatino Linotype" pitchFamily="18" charset="0"/>
              </a:rPr>
              <a:t>Soft compressible swellings with a compressive effect on the larynx and trachea</a:t>
            </a:r>
          </a:p>
          <a:p>
            <a:pPr marL="914400" lvl="1" indent="-457200">
              <a:buFont typeface="Arial" panose="020B0604020202020204" pitchFamily="34" charset="0"/>
              <a:buChar char="•"/>
            </a:pPr>
            <a:r>
              <a:rPr lang="en-US" sz="2000" dirty="0">
                <a:solidFill>
                  <a:prstClr val="black"/>
                </a:solidFill>
                <a:latin typeface="Palatino Linotype" pitchFamily="18" charset="0"/>
              </a:rPr>
              <a:t>They rarely regress spontaneously</a:t>
            </a:r>
          </a:p>
          <a:p>
            <a:pPr marL="914400" lvl="1" indent="-457200">
              <a:buFont typeface="Arial" panose="020B0604020202020204" pitchFamily="34" charset="0"/>
              <a:buChar char="•"/>
            </a:pPr>
            <a:r>
              <a:rPr lang="en-US" sz="2000" dirty="0" smtClean="0">
                <a:solidFill>
                  <a:prstClr val="black"/>
                </a:solidFill>
                <a:latin typeface="Palatino Linotype" pitchFamily="18" charset="0"/>
              </a:rPr>
              <a:t>Sclerotherapy</a:t>
            </a:r>
            <a:r>
              <a:rPr lang="en-US" sz="2000" dirty="0">
                <a:solidFill>
                  <a:prstClr val="black"/>
                </a:solidFill>
                <a:latin typeface="Palatino Linotype" pitchFamily="18" charset="0"/>
              </a:rPr>
              <a:t>, surgical excision</a:t>
            </a:r>
          </a:p>
        </p:txBody>
      </p:sp>
    </p:spTree>
    <p:extLst>
      <p:ext uri="{BB962C8B-B14F-4D97-AF65-F5344CB8AC3E}">
        <p14:creationId xmlns:p14="http://schemas.microsoft.com/office/powerpoint/2010/main" val="3669940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Vascular and lymphatic malformations of the head and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981200"/>
            <a:ext cx="4191000" cy="4191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981200"/>
            <a:ext cx="4167790" cy="4191000"/>
          </a:xfrm>
          <a:prstGeom prst="rect">
            <a:avLst/>
          </a:prstGeom>
        </p:spPr>
      </p:pic>
    </p:spTree>
    <p:extLst>
      <p:ext uri="{BB962C8B-B14F-4D97-AF65-F5344CB8AC3E}">
        <p14:creationId xmlns:p14="http://schemas.microsoft.com/office/powerpoint/2010/main" val="3961368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Inflammation of the neck</a:t>
            </a:r>
          </a:p>
        </p:txBody>
      </p:sp>
      <p:sp>
        <p:nvSpPr>
          <p:cNvPr id="3" name="Rectangle 2"/>
          <p:cNvSpPr/>
          <p:nvPr/>
        </p:nvSpPr>
        <p:spPr>
          <a:xfrm>
            <a:off x="228600" y="1295400"/>
            <a:ext cx="8839200" cy="5447645"/>
          </a:xfrm>
          <a:prstGeom prst="rect">
            <a:avLst/>
          </a:prstGeom>
        </p:spPr>
        <p:txBody>
          <a:bodyPr wrap="square">
            <a:spAutoFit/>
          </a:bodyPr>
          <a:lstStyle/>
          <a:p>
            <a:pPr marL="285750" indent="-285750">
              <a:buFont typeface="Wingdings" panose="05000000000000000000" pitchFamily="2" charset="2"/>
              <a:buChar char="§"/>
            </a:pPr>
            <a:r>
              <a:rPr lang="en-US" sz="2000" b="1" dirty="0">
                <a:solidFill>
                  <a:srgbClr val="1F497D"/>
                </a:solidFill>
                <a:latin typeface="Palatino Linotype" pitchFamily="18" charset="0"/>
              </a:rPr>
              <a:t>Lymphadenitis</a:t>
            </a:r>
            <a:r>
              <a:rPr lang="ru-RU" sz="2000" b="1" dirty="0" smtClean="0">
                <a:solidFill>
                  <a:srgbClr val="1F497D"/>
                </a:solidFill>
                <a:latin typeface="Palatino Linotype" pitchFamily="18" charset="0"/>
              </a:rPr>
              <a:t>: </a:t>
            </a:r>
          </a:p>
          <a:p>
            <a:pPr marL="285750" indent="-285750">
              <a:buFont typeface="Wingdings" panose="05000000000000000000" pitchFamily="2" charset="2"/>
              <a:buChar char="§"/>
            </a:pPr>
            <a:endParaRPr lang="ru-RU" sz="800" b="1"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Infectious</a:t>
            </a:r>
          </a:p>
          <a:p>
            <a:pPr marL="800100" lvl="1" indent="-342900">
              <a:buFont typeface="Arial" panose="020B0604020202020204" pitchFamily="34" charset="0"/>
              <a:buChar char="•"/>
            </a:pPr>
            <a:endParaRPr lang="ru-RU" sz="800" dirty="0">
              <a:solidFill>
                <a:prstClr val="black"/>
              </a:solidFill>
              <a:latin typeface="Palatino Linotype" pitchFamily="18" charset="0"/>
            </a:endParaRPr>
          </a:p>
          <a:p>
            <a:pPr marL="1257300" lvl="2" indent="-342900">
              <a:buFont typeface="Arial" panose="020B0604020202020204" pitchFamily="34" charset="0"/>
              <a:buChar char="•"/>
            </a:pPr>
            <a:r>
              <a:rPr lang="en-US" sz="2000" dirty="0" smtClean="0">
                <a:solidFill>
                  <a:prstClr val="black"/>
                </a:solidFill>
                <a:latin typeface="Palatino Linotype" pitchFamily="18" charset="0"/>
              </a:rPr>
              <a:t>Acute</a:t>
            </a:r>
            <a:endParaRPr lang="ru-RU" sz="2000" dirty="0" smtClean="0">
              <a:solidFill>
                <a:prstClr val="black"/>
              </a:solidFill>
              <a:latin typeface="Palatino Linotype" pitchFamily="18" charset="0"/>
            </a:endParaRPr>
          </a:p>
          <a:p>
            <a:pPr marL="1257300" lvl="2" indent="-342900">
              <a:buFont typeface="Arial" panose="020B0604020202020204" pitchFamily="34" charset="0"/>
              <a:buChar char="•"/>
            </a:pPr>
            <a:endParaRPr lang="ru-RU" sz="800" dirty="0">
              <a:solidFill>
                <a:prstClr val="black"/>
              </a:solidFill>
              <a:latin typeface="Palatino Linotype" pitchFamily="18" charset="0"/>
            </a:endParaRPr>
          </a:p>
          <a:p>
            <a:pPr marL="1257300" lvl="2" indent="-342900">
              <a:buFont typeface="Arial" panose="020B0604020202020204" pitchFamily="34" charset="0"/>
              <a:buChar char="•"/>
            </a:pPr>
            <a:r>
              <a:rPr lang="en-US" sz="2000" dirty="0" smtClean="0">
                <a:solidFill>
                  <a:prstClr val="black"/>
                </a:solidFill>
                <a:latin typeface="Palatino Linotype" pitchFamily="18" charset="0"/>
              </a:rPr>
              <a:t>Chronic</a:t>
            </a:r>
            <a:endParaRPr lang="ru-RU" sz="2000" dirty="0">
              <a:solidFill>
                <a:prstClr val="black"/>
              </a:solidFill>
              <a:latin typeface="Palatino Linotype" pitchFamily="18" charset="0"/>
            </a:endParaRPr>
          </a:p>
          <a:p>
            <a:pPr marL="1714500" lvl="3" indent="-342900">
              <a:buFont typeface="Courier New" panose="02070309020205020404" pitchFamily="49" charset="0"/>
              <a:buChar char="o"/>
            </a:pPr>
            <a:r>
              <a:rPr lang="en-US" sz="2000" dirty="0" smtClean="0">
                <a:solidFill>
                  <a:prstClr val="black"/>
                </a:solidFill>
                <a:latin typeface="Palatino Linotype" pitchFamily="18" charset="0"/>
              </a:rPr>
              <a:t>Non-specific</a:t>
            </a:r>
            <a:endParaRPr lang="ru-RU" sz="2000" dirty="0">
              <a:solidFill>
                <a:prstClr val="black"/>
              </a:solidFill>
              <a:latin typeface="Palatino Linotype" pitchFamily="18" charset="0"/>
            </a:endParaRPr>
          </a:p>
          <a:p>
            <a:pPr marL="1714500" lvl="3" indent="-342900">
              <a:buFont typeface="Courier New" panose="02070309020205020404" pitchFamily="49" charset="0"/>
              <a:buChar char="o"/>
            </a:pPr>
            <a:r>
              <a:rPr lang="en-US" sz="2000" dirty="0" smtClean="0">
                <a:solidFill>
                  <a:prstClr val="black"/>
                </a:solidFill>
                <a:latin typeface="Palatino Linotype" pitchFamily="18" charset="0"/>
              </a:rPr>
              <a:t>Specific</a:t>
            </a:r>
            <a:endParaRPr lang="ru-RU" sz="2000" dirty="0">
              <a:solidFill>
                <a:prstClr val="black"/>
              </a:solidFill>
              <a:latin typeface="Palatino Linotype" pitchFamily="18" charset="0"/>
            </a:endParaRP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Non-infectious</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Arial" panose="020B0604020202020204" pitchFamily="34" charset="0"/>
              <a:buChar char="•"/>
            </a:pPr>
            <a:r>
              <a:rPr lang="en-US" sz="2000" dirty="0">
                <a:solidFill>
                  <a:prstClr val="black"/>
                </a:solidFill>
                <a:latin typeface="Palatino Linotype" pitchFamily="18" charset="0"/>
              </a:rPr>
              <a:t>Tumorous</a:t>
            </a:r>
          </a:p>
          <a:p>
            <a:pPr marL="1714500" lvl="3" indent="-342900">
              <a:buFont typeface="Courier New" panose="02070309020205020404" pitchFamily="49" charset="0"/>
              <a:buChar char="o"/>
            </a:pPr>
            <a:r>
              <a:rPr lang="en-US" sz="2000" dirty="0" smtClean="0">
                <a:solidFill>
                  <a:prstClr val="black"/>
                </a:solidFill>
                <a:latin typeface="Palatino Linotype" pitchFamily="18" charset="0"/>
              </a:rPr>
              <a:t>Primary</a:t>
            </a:r>
            <a:endParaRPr lang="ru-RU" sz="2000" dirty="0">
              <a:solidFill>
                <a:prstClr val="black"/>
              </a:solidFill>
              <a:latin typeface="Palatino Linotype" pitchFamily="18" charset="0"/>
            </a:endParaRPr>
          </a:p>
          <a:p>
            <a:pPr marL="1714500" lvl="3" indent="-342900">
              <a:buFont typeface="Courier New" panose="02070309020205020404" pitchFamily="49" charset="0"/>
              <a:buChar char="o"/>
            </a:pPr>
            <a:r>
              <a:rPr lang="en-US" sz="2000" dirty="0" smtClean="0">
                <a:solidFill>
                  <a:prstClr val="black"/>
                </a:solidFill>
                <a:latin typeface="Palatino Linotype" pitchFamily="18" charset="0"/>
              </a:rPr>
              <a:t>Secondary</a:t>
            </a:r>
            <a:endParaRPr lang="ru-RU" sz="2000" dirty="0">
              <a:solidFill>
                <a:prstClr val="black"/>
              </a:solidFill>
              <a:latin typeface="Palatino Linotype" pitchFamily="18" charset="0"/>
            </a:endParaRPr>
          </a:p>
          <a:p>
            <a:pPr marL="1257300" lvl="2"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Arial" panose="020B0604020202020204" pitchFamily="34" charset="0"/>
              <a:buChar char="•"/>
            </a:pPr>
            <a:r>
              <a:rPr lang="en-US" sz="2000" dirty="0">
                <a:solidFill>
                  <a:prstClr val="black"/>
                </a:solidFill>
                <a:latin typeface="Palatino Linotype" pitchFamily="18" charset="0"/>
              </a:rPr>
              <a:t>Systemic diseases</a:t>
            </a:r>
          </a:p>
          <a:p>
            <a:pPr marL="1714500" lvl="3" indent="-342900">
              <a:buFont typeface="Courier New" panose="02070309020205020404" pitchFamily="49" charset="0"/>
              <a:buChar char="o"/>
            </a:pPr>
            <a:r>
              <a:rPr lang="en-US" sz="2000" dirty="0">
                <a:solidFill>
                  <a:prstClr val="black"/>
                </a:solidFill>
                <a:latin typeface="Palatino Linotype" pitchFamily="18" charset="0"/>
              </a:rPr>
              <a:t>Sarcoidosis</a:t>
            </a:r>
          </a:p>
          <a:p>
            <a:pPr marL="1714500" lvl="3" indent="-342900">
              <a:buFont typeface="Courier New" panose="02070309020205020404" pitchFamily="49" charset="0"/>
              <a:buChar char="o"/>
            </a:pPr>
            <a:r>
              <a:rPr lang="sr-Latn-RS" sz="2000" dirty="0" smtClean="0">
                <a:solidFill>
                  <a:prstClr val="black"/>
                </a:solidFill>
                <a:latin typeface="Palatino Linotype" pitchFamily="18" charset="0"/>
              </a:rPr>
              <a:t>Kawasaki </a:t>
            </a:r>
            <a:r>
              <a:rPr lang="en-US" sz="2000" dirty="0" smtClean="0">
                <a:solidFill>
                  <a:prstClr val="black"/>
                </a:solidFill>
                <a:latin typeface="Palatino Linotype" pitchFamily="18" charset="0"/>
              </a:rPr>
              <a:t>syndrome</a:t>
            </a: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Deep neck infections</a:t>
            </a:r>
          </a:p>
        </p:txBody>
      </p:sp>
    </p:spTree>
    <p:extLst>
      <p:ext uri="{BB962C8B-B14F-4D97-AF65-F5344CB8AC3E}">
        <p14:creationId xmlns:p14="http://schemas.microsoft.com/office/powerpoint/2010/main" val="678403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000099"/>
                </a:solidFill>
                <a:latin typeface="Palatino Linotype" pitchFamily="18" charset="0"/>
              </a:rPr>
              <a:t>Acute lymphadenitis</a:t>
            </a:r>
            <a:endParaRPr lang="ru-RU" sz="3500" b="1" dirty="0">
              <a:solidFill>
                <a:srgbClr val="000099"/>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693866"/>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They are most often the result of acute regional inflammation of the tissues of the head and neck region, but they can also occur during systemic infections.</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1F497D"/>
                </a:solidFill>
                <a:latin typeface="Palatino Linotype" pitchFamily="18" charset="0"/>
              </a:rPr>
              <a:t>They represent a reactive secondary inflammatory reaction.</a:t>
            </a: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Etiology can be:</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Viruses </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Bacteria </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Fungal</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As part of </a:t>
            </a:r>
            <a:r>
              <a:rPr lang="en-US" sz="2000" dirty="0" err="1">
                <a:solidFill>
                  <a:prstClr val="black"/>
                </a:solidFill>
                <a:latin typeface="Palatino Linotype" pitchFamily="18" charset="0"/>
              </a:rPr>
              <a:t>parasitosis</a:t>
            </a:r>
            <a:endParaRPr lang="en-US" sz="2000" dirty="0">
              <a:solidFill>
                <a:prstClr val="black"/>
              </a:solidFill>
              <a:latin typeface="Palatino Linotype" pitchFamily="18" charset="0"/>
            </a:endParaRPr>
          </a:p>
          <a:p>
            <a:pPr marL="800100" lvl="1" indent="-342900">
              <a:buFont typeface="Arial" panose="020B0604020202020204" pitchFamily="34" charset="0"/>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err="1">
                <a:solidFill>
                  <a:prstClr val="black"/>
                </a:solidFill>
                <a:latin typeface="Palatino Linotype" pitchFamily="18" charset="0"/>
              </a:rPr>
              <a:t>Pathohistologically</a:t>
            </a:r>
            <a:r>
              <a:rPr lang="en-US" sz="2000" dirty="0">
                <a:solidFill>
                  <a:prstClr val="black"/>
                </a:solidFill>
                <a:latin typeface="Palatino Linotype" pitchFamily="18" charset="0"/>
              </a:rPr>
              <a:t> they can be:</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Catarrhal</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Purulent</a:t>
            </a:r>
          </a:p>
          <a:p>
            <a:pPr marL="800100" lvl="1" indent="-342900">
              <a:buFont typeface="Arial" panose="020B0604020202020204" pitchFamily="34" charset="0"/>
              <a:buChar char="•"/>
            </a:pPr>
            <a:r>
              <a:rPr lang="en-US" sz="2000" dirty="0">
                <a:solidFill>
                  <a:prstClr val="black"/>
                </a:solidFill>
                <a:latin typeface="Palatino Linotype" pitchFamily="18" charset="0"/>
              </a:rPr>
              <a:t>Necrotic</a:t>
            </a:r>
          </a:p>
          <a:p>
            <a:pPr marL="800100" lvl="1" indent="-342900">
              <a:buFont typeface="Arial" panose="020B0604020202020204" pitchFamily="34" charset="0"/>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The most common condition that causes acute cervical lymphadenitis is streptococcal </a:t>
            </a:r>
            <a:r>
              <a:rPr lang="en-US" sz="2000" b="1" dirty="0" smtClean="0">
                <a:solidFill>
                  <a:srgbClr val="FF0000"/>
                </a:solidFill>
                <a:latin typeface="Palatino Linotype" pitchFamily="18" charset="0"/>
              </a:rPr>
              <a:t>tonsillitis. </a:t>
            </a:r>
            <a:endParaRPr lang="en-US" sz="2000" b="1" dirty="0">
              <a:solidFill>
                <a:srgbClr val="FF0000"/>
              </a:solidFill>
              <a:latin typeface="Palatino Linotype" pitchFamily="18" charset="0"/>
            </a:endParaRPr>
          </a:p>
        </p:txBody>
      </p:sp>
    </p:spTree>
    <p:extLst>
      <p:ext uri="{BB962C8B-B14F-4D97-AF65-F5344CB8AC3E}">
        <p14:creationId xmlns:p14="http://schemas.microsoft.com/office/powerpoint/2010/main" val="2563179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lymphadenitis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016758"/>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picture: </a:t>
            </a:r>
            <a:r>
              <a:rPr lang="en-US" sz="2000" dirty="0">
                <a:solidFill>
                  <a:prstClr val="black"/>
                </a:solidFill>
                <a:latin typeface="Palatino Linotype" pitchFamily="18" charset="0"/>
              </a:rPr>
              <a:t>painful, movable swelling, soft consistency, with swelling and redness of the skin above the lesion, with signs of primary inflammation and general symptoms.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examination, additional radiographic diagnostics.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Differential diagnosis:</a:t>
            </a:r>
          </a:p>
          <a:p>
            <a:r>
              <a:rPr lang="en-US" sz="2000" b="1" dirty="0" smtClean="0">
                <a:solidFill>
                  <a:prstClr val="black"/>
                </a:solidFill>
                <a:latin typeface="Palatino Linotype" pitchFamily="18" charset="0"/>
              </a:rPr>
              <a:t>     </a:t>
            </a:r>
            <a:r>
              <a:rPr lang="sr-Latn-RS" sz="2000" dirty="0" smtClean="0">
                <a:solidFill>
                  <a:prstClr val="black"/>
                </a:solidFill>
                <a:latin typeface="Palatino Linotype" pitchFamily="18" charset="0"/>
              </a:rPr>
              <a:t>neck </a:t>
            </a:r>
            <a:r>
              <a:rPr lang="sr-Latn-RS" sz="2000" dirty="0">
                <a:solidFill>
                  <a:prstClr val="black"/>
                </a:solidFill>
                <a:latin typeface="Palatino Linotype" pitchFamily="18" charset="0"/>
              </a:rPr>
              <a:t>cysts, tumors.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smtClean="0">
                <a:solidFill>
                  <a:prstClr val="black"/>
                </a:solidFill>
                <a:latin typeface="Palatino Linotype" pitchFamily="18" charset="0"/>
              </a:rPr>
              <a:t>causal</a:t>
            </a:r>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while</a:t>
            </a:r>
          </a:p>
          <a:p>
            <a:r>
              <a:rPr lang="en-US" sz="2000" dirty="0" smtClean="0">
                <a:solidFill>
                  <a:prstClr val="black"/>
                </a:solidFill>
                <a:latin typeface="Palatino Linotype" pitchFamily="18" charset="0"/>
              </a:rPr>
              <a:t>     in </a:t>
            </a:r>
            <a:r>
              <a:rPr lang="en-US" sz="2000" dirty="0">
                <a:solidFill>
                  <a:prstClr val="black"/>
                </a:solidFill>
                <a:latin typeface="Palatino Linotype" pitchFamily="18" charset="0"/>
              </a:rPr>
              <a:t>case of </a:t>
            </a:r>
            <a:r>
              <a:rPr lang="en-US" sz="2000" dirty="0" smtClean="0">
                <a:solidFill>
                  <a:prstClr val="black"/>
                </a:solidFill>
                <a:latin typeface="Palatino Linotype" pitchFamily="18" charset="0"/>
              </a:rPr>
              <a:t>necrotic </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lymphadenitis with abscess</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formation incision and</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drainage is indicated.</a:t>
            </a:r>
            <a:endParaRPr lang="sr-Cyrl-RS" sz="2000" dirty="0" smtClean="0">
              <a:solidFill>
                <a:prstClr val="black"/>
              </a:solidFill>
              <a:latin typeface="Palatino Linotype"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01" y="2849612"/>
            <a:ext cx="4905113" cy="3286125"/>
          </a:xfrm>
          <a:prstGeom prst="rect">
            <a:avLst/>
          </a:prstGeom>
        </p:spPr>
      </p:pic>
    </p:spTree>
    <p:extLst>
      <p:ext uri="{BB962C8B-B14F-4D97-AF65-F5344CB8AC3E}">
        <p14:creationId xmlns:p14="http://schemas.microsoft.com/office/powerpoint/2010/main" val="3510375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Chronic non-specific lymphadenitis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685800"/>
            <a:ext cx="8839200" cy="7171194"/>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They arise as a result of prolonged acute inflammation that lasts longer than 4 weeks.</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a:t>
            </a:r>
            <a:r>
              <a:rPr lang="en-US" sz="2000" b="1" dirty="0" smtClean="0">
                <a:solidFill>
                  <a:prstClr val="black"/>
                </a:solidFill>
                <a:latin typeface="Palatino Linotype" pitchFamily="18" charset="0"/>
              </a:rPr>
              <a:t>presentation</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painless swelling, hard consistency, movable in relation to the skin and infrastructure, unchanged skin </a:t>
            </a:r>
            <a:r>
              <a:rPr lang="en-US" sz="2000" dirty="0" smtClean="0">
                <a:solidFill>
                  <a:prstClr val="black"/>
                </a:solidFill>
                <a:latin typeface="Palatino Linotype" pitchFamily="18" charset="0"/>
              </a:rPr>
              <a:t>above.</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Cyrl-RS" sz="800" b="1"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examination, additional radiographic diagnostics, serological tests, </a:t>
            </a:r>
            <a:r>
              <a:rPr lang="en-US" sz="2000" dirty="0" err="1">
                <a:solidFill>
                  <a:prstClr val="black"/>
                </a:solidFill>
                <a:latin typeface="Palatino Linotype" pitchFamily="18" charset="0"/>
              </a:rPr>
              <a:t>FNAB</a:t>
            </a:r>
            <a:r>
              <a:rPr lang="en-US" sz="2000" dirty="0">
                <a:solidFill>
                  <a:prstClr val="black"/>
                </a:solidFill>
                <a:latin typeface="Palatino Linotype" pitchFamily="18" charset="0"/>
              </a:rPr>
              <a:t>, extirpation biopsy.</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err="1">
                <a:solidFill>
                  <a:srgbClr val="1F497D"/>
                </a:solidFill>
                <a:latin typeface="Palatino Linotype" pitchFamily="18" charset="0"/>
              </a:rPr>
              <a:t>Pathohistological</a:t>
            </a:r>
            <a:r>
              <a:rPr lang="en-US" sz="2000" b="1" dirty="0">
                <a:solidFill>
                  <a:srgbClr val="1F497D"/>
                </a:solidFill>
                <a:latin typeface="Palatino Linotype" pitchFamily="18" charset="0"/>
              </a:rPr>
              <a:t>:</a:t>
            </a:r>
          </a:p>
          <a:p>
            <a:pPr marL="800100" lvl="1" indent="-342900">
              <a:buFont typeface="Arial" panose="020B0604020202020204" pitchFamily="34" charset="0"/>
              <a:buChar char="•"/>
            </a:pPr>
            <a:r>
              <a:rPr lang="en-US" sz="2000" b="1" dirty="0">
                <a:solidFill>
                  <a:srgbClr val="1F497D"/>
                </a:solidFill>
                <a:latin typeface="Palatino Linotype" pitchFamily="18" charset="0"/>
              </a:rPr>
              <a:t>Hypertrophic</a:t>
            </a:r>
            <a:endParaRPr lang="sr-Cyrl-RS" sz="2000" b="1" dirty="0" smtClean="0">
              <a:solidFill>
                <a:srgbClr val="1F497D"/>
              </a:solidFill>
              <a:latin typeface="Palatino Linotype" pitchFamily="18" charset="0"/>
            </a:endParaRPr>
          </a:p>
          <a:p>
            <a:pPr marL="800100" lvl="1" indent="-342900">
              <a:buFont typeface="Arial" panose="020B0604020202020204" pitchFamily="34" charset="0"/>
              <a:buChar char="•"/>
            </a:pPr>
            <a:r>
              <a:rPr lang="en-US" sz="2000" b="1" dirty="0">
                <a:solidFill>
                  <a:srgbClr val="1F497D"/>
                </a:solidFill>
                <a:latin typeface="Palatino Linotype" pitchFamily="18" charset="0"/>
              </a:rPr>
              <a:t>Atrophic</a:t>
            </a:r>
            <a:endParaRPr lang="sr-Cyrl-RS" sz="2000" b="1" dirty="0" smtClean="0">
              <a:solidFill>
                <a:srgbClr val="1F497D"/>
              </a:solidFill>
              <a:latin typeface="Palatino Linotype" pitchFamily="18" charset="0"/>
            </a:endParaRP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Differential </a:t>
            </a:r>
            <a:r>
              <a:rPr lang="en-US" sz="2000" b="1" dirty="0" smtClean="0">
                <a:solidFill>
                  <a:prstClr val="black"/>
                </a:solidFill>
                <a:latin typeface="Palatino Linotype" pitchFamily="18" charset="0"/>
              </a:rPr>
              <a:t>diagnosis: </a:t>
            </a:r>
            <a:r>
              <a:rPr lang="en-US" sz="2000" dirty="0" smtClean="0">
                <a:solidFill>
                  <a:prstClr val="black"/>
                </a:solidFill>
                <a:latin typeface="Palatino Linotype" pitchFamily="18" charset="0"/>
              </a:rPr>
              <a:t>tumors</a:t>
            </a:r>
            <a:r>
              <a:rPr lang="sr-Cyrl-RS" sz="2000" dirty="0" smtClean="0">
                <a:solidFill>
                  <a:prstClr val="black"/>
                </a:solidFill>
                <a:latin typeface="Palatino Linotype" pitchFamily="18" charset="0"/>
              </a:rPr>
              <a:t>.</a:t>
            </a:r>
          </a:p>
          <a:p>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a:t>
            </a:r>
            <a:endParaRPr lang="en-US" sz="2000" b="1" dirty="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Most often they do </a:t>
            </a:r>
            <a:r>
              <a:rPr lang="en-US" sz="2000" dirty="0" smtClean="0">
                <a:solidFill>
                  <a:prstClr val="black"/>
                </a:solidFill>
                <a:latin typeface="Palatino Linotype" pitchFamily="18" charset="0"/>
              </a:rPr>
              <a:t>not</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require </a:t>
            </a:r>
            <a:r>
              <a:rPr lang="en-US" sz="2000" dirty="0">
                <a:solidFill>
                  <a:prstClr val="black"/>
                </a:solidFill>
                <a:latin typeface="Palatino Linotype" pitchFamily="18" charset="0"/>
              </a:rPr>
              <a:t>therapy </a:t>
            </a:r>
            <a:r>
              <a:rPr lang="en-US" sz="2000" dirty="0" smtClean="0">
                <a:solidFill>
                  <a:prstClr val="black"/>
                </a:solidFill>
                <a:latin typeface="Palatino Linotype" pitchFamily="18" charset="0"/>
              </a:rPr>
              <a:t>(ultrasound</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monitoring</a:t>
            </a:r>
            <a:r>
              <a:rPr lang="en-US" sz="2000" dirty="0">
                <a:solidFill>
                  <a:prstClr val="black"/>
                </a:solidFill>
                <a:latin typeface="Palatino Linotype" pitchFamily="18" charset="0"/>
              </a:rPr>
              <a:t>)</a:t>
            </a:r>
          </a:p>
          <a:p>
            <a:pPr marL="800100" lvl="1" indent="-342900">
              <a:buFont typeface="Arial" panose="020B0604020202020204" pitchFamily="34" charset="0"/>
              <a:buChar char="•"/>
            </a:pPr>
            <a:r>
              <a:rPr lang="en-US" sz="2000" dirty="0">
                <a:solidFill>
                  <a:prstClr val="black"/>
                </a:solidFill>
                <a:latin typeface="Palatino Linotype" pitchFamily="18" charset="0"/>
              </a:rPr>
              <a:t>Suspected bacterial </a:t>
            </a:r>
            <a:r>
              <a:rPr lang="en-US" sz="2000" dirty="0" smtClean="0">
                <a:solidFill>
                  <a:prstClr val="black"/>
                </a:solidFill>
                <a:latin typeface="Palatino Linotype" pitchFamily="18" charset="0"/>
              </a:rPr>
              <a:t>infection</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 </a:t>
            </a:r>
            <a:r>
              <a:rPr lang="en-US" sz="2000" dirty="0">
                <a:solidFill>
                  <a:prstClr val="black"/>
                </a:solidFill>
                <a:latin typeface="Palatino Linotype" pitchFamily="18" charset="0"/>
              </a:rPr>
              <a:t>broad-spectrum antibiotics</a:t>
            </a: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3505200"/>
            <a:ext cx="4648200" cy="2958593"/>
          </a:xfrm>
          <a:prstGeom prst="rect">
            <a:avLst/>
          </a:prstGeom>
        </p:spPr>
      </p:pic>
    </p:spTree>
    <p:extLst>
      <p:ext uri="{BB962C8B-B14F-4D97-AF65-F5344CB8AC3E}">
        <p14:creationId xmlns:p14="http://schemas.microsoft.com/office/powerpoint/2010/main" val="1780175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Chronic </a:t>
            </a:r>
            <a:r>
              <a:rPr lang="en-US" sz="3500" b="1" dirty="0" smtClean="0">
                <a:solidFill>
                  <a:srgbClr val="000099"/>
                </a:solidFill>
                <a:latin typeface="Palatino Linotype" pitchFamily="18" charset="0"/>
              </a:rPr>
              <a:t>specific </a:t>
            </a:r>
            <a:r>
              <a:rPr lang="en-US" sz="3500" b="1" dirty="0">
                <a:solidFill>
                  <a:srgbClr val="000099"/>
                </a:solidFill>
                <a:latin typeface="Palatino Linotype" pitchFamily="18" charset="0"/>
              </a:rPr>
              <a:t>lymphadenitis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685800"/>
            <a:ext cx="8839200" cy="5078313"/>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Etiology: </a:t>
            </a:r>
            <a:r>
              <a:rPr lang="en-US" sz="2000" b="1" dirty="0">
                <a:solidFill>
                  <a:srgbClr val="FF0000"/>
                </a:solidFill>
                <a:latin typeface="Palatino Linotype" pitchFamily="18" charset="0"/>
              </a:rPr>
              <a:t>TB</a:t>
            </a:r>
            <a:r>
              <a:rPr lang="en-US" sz="2000" dirty="0">
                <a:solidFill>
                  <a:prstClr val="black"/>
                </a:solidFill>
                <a:latin typeface="Palatino Linotype" pitchFamily="18" charset="0"/>
              </a:rPr>
              <a:t>, syphilis, leprosy</a:t>
            </a: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Primary tuberculosis complex - primary affection of the oropharynx with cervical lymphadenitis due to consumption of milk infected with </a:t>
            </a:r>
            <a:r>
              <a:rPr lang="en-US" sz="2000" i="1" dirty="0">
                <a:solidFill>
                  <a:prstClr val="black"/>
                </a:solidFill>
                <a:latin typeface="Palatino Linotype" pitchFamily="18" charset="0"/>
              </a:rPr>
              <a:t>Mycobacterium </a:t>
            </a:r>
            <a:r>
              <a:rPr lang="en-US" sz="2000" i="1" dirty="0" err="1">
                <a:solidFill>
                  <a:prstClr val="black"/>
                </a:solidFill>
                <a:latin typeface="Palatino Linotype" pitchFamily="18" charset="0"/>
              </a:rPr>
              <a:t>bovis</a:t>
            </a:r>
            <a:endParaRPr lang="en-US" sz="2000" i="1" dirty="0">
              <a:solidFill>
                <a:prstClr val="black"/>
              </a:solidFill>
              <a:latin typeface="Palatino Linotype" pitchFamily="18" charset="0"/>
            </a:endParaRPr>
          </a:p>
          <a:p>
            <a:pPr marL="800100" lvl="1" indent="-342900">
              <a:buFont typeface="Arial" panose="020B0604020202020204" pitchFamily="34" charset="0"/>
              <a:buChar char="•"/>
            </a:pPr>
            <a:r>
              <a:rPr lang="en-US" sz="2000" dirty="0" err="1">
                <a:solidFill>
                  <a:prstClr val="black"/>
                </a:solidFill>
                <a:latin typeface="Palatino Linotype" pitchFamily="18" charset="0"/>
              </a:rPr>
              <a:t>Hematogenous</a:t>
            </a:r>
            <a:r>
              <a:rPr lang="en-US" sz="2000" dirty="0">
                <a:solidFill>
                  <a:prstClr val="black"/>
                </a:solidFill>
                <a:latin typeface="Palatino Linotype" pitchFamily="18" charset="0"/>
              </a:rPr>
              <a:t> spread of pulmonary tuberculosis</a:t>
            </a:r>
          </a:p>
          <a:p>
            <a:pPr marL="285750" indent="-285750">
              <a:buFont typeface="Wingdings" panose="05000000000000000000" pitchFamily="2" charset="2"/>
              <a:buChar char="§"/>
            </a:pPr>
            <a:endParaRPr lang="en-US" sz="800" b="1"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b="1"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a:t>
            </a:r>
            <a:r>
              <a:rPr lang="en-US" sz="2000" b="1" dirty="0" smtClean="0">
                <a:solidFill>
                  <a:prstClr val="black"/>
                </a:solidFill>
                <a:latin typeface="Palatino Linotype" pitchFamily="18" charset="0"/>
              </a:rPr>
              <a:t>presentation: </a:t>
            </a:r>
            <a:r>
              <a:rPr lang="en-US" sz="2000" dirty="0">
                <a:solidFill>
                  <a:prstClr val="black"/>
                </a:solidFill>
                <a:latin typeface="Palatino Linotype" pitchFamily="18" charset="0"/>
              </a:rPr>
              <a:t>asymptotic enlargement of the lymph node of the neck, often in an atypical place (back region of the neck) or the formation of </a:t>
            </a:r>
            <a:r>
              <a:rPr lang="en-US" sz="2000" dirty="0" smtClean="0">
                <a:solidFill>
                  <a:prstClr val="black"/>
                </a:solidFill>
                <a:latin typeface="Palatino Linotype" pitchFamily="18" charset="0"/>
              </a:rPr>
              <a:t>lymph node </a:t>
            </a:r>
            <a:r>
              <a:rPr lang="en-US" sz="2000" dirty="0">
                <a:solidFill>
                  <a:prstClr val="black"/>
                </a:solidFill>
                <a:latin typeface="Palatino Linotype" pitchFamily="18" charset="0"/>
              </a:rPr>
              <a:t>conglomerates </a:t>
            </a:r>
            <a:r>
              <a:rPr lang="en-US" sz="2000" dirty="0" smtClean="0">
                <a:solidFill>
                  <a:prstClr val="black"/>
                </a:solidFill>
                <a:latin typeface="Palatino Linotype" pitchFamily="18" charset="0"/>
              </a:rPr>
              <a:t>– scrofula.</a:t>
            </a:r>
          </a:p>
          <a:p>
            <a:pPr marL="285750" indent="-285750">
              <a:buFont typeface="Wingdings" panose="05000000000000000000" pitchFamily="2" charset="2"/>
              <a:buChar char="§"/>
            </a:pPr>
            <a:endParaRPr lang="sr-Cyrl-RS" sz="2000" b="1"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a:t>
            </a:r>
            <a:r>
              <a:rPr lang="en-US" sz="2000" dirty="0" smtClean="0">
                <a:solidFill>
                  <a:prstClr val="black"/>
                </a:solidFill>
                <a:latin typeface="Palatino Linotype" pitchFamily="18" charset="0"/>
              </a:rPr>
              <a:t>examination,</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additional </a:t>
            </a:r>
            <a:r>
              <a:rPr lang="en-US" sz="2000" dirty="0">
                <a:solidFill>
                  <a:prstClr val="black"/>
                </a:solidFill>
                <a:latin typeface="Palatino Linotype" pitchFamily="18" charset="0"/>
              </a:rPr>
              <a:t>radiographic </a:t>
            </a:r>
            <a:r>
              <a:rPr lang="en-US" sz="2000" dirty="0" smtClean="0">
                <a:solidFill>
                  <a:prstClr val="black"/>
                </a:solidFill>
                <a:latin typeface="Palatino Linotype" pitchFamily="18" charset="0"/>
              </a:rPr>
              <a:t>diagnostics,</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tuberculin </a:t>
            </a:r>
            <a:r>
              <a:rPr lang="en-US" sz="2000" dirty="0">
                <a:solidFill>
                  <a:prstClr val="black"/>
                </a:solidFill>
                <a:latin typeface="Palatino Linotype" pitchFamily="18" charset="0"/>
              </a:rPr>
              <a:t>test, </a:t>
            </a:r>
            <a:r>
              <a:rPr lang="en-US" sz="2000" dirty="0" err="1">
                <a:solidFill>
                  <a:prstClr val="black"/>
                </a:solidFill>
                <a:latin typeface="Palatino Linotype" pitchFamily="18" charset="0"/>
              </a:rPr>
              <a:t>FNAB</a:t>
            </a:r>
            <a:r>
              <a:rPr lang="en-US" sz="2000" dirty="0">
                <a:solidFill>
                  <a:prstClr val="black"/>
                </a:solidFill>
                <a:latin typeface="Palatino Linotype" pitchFamily="18" charset="0"/>
              </a:rPr>
              <a:t>, extirpation biopsy.</a:t>
            </a:r>
          </a:p>
          <a:p>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err="1" smtClean="0">
                <a:solidFill>
                  <a:prstClr val="black"/>
                </a:solidFill>
                <a:latin typeface="Palatino Linotype" pitchFamily="18" charset="0"/>
              </a:rPr>
              <a:t>tuberculostatics</a:t>
            </a:r>
            <a:r>
              <a:rPr lang="en-US" sz="2000" dirty="0" smtClean="0">
                <a:solidFill>
                  <a:prstClr val="black"/>
                </a:solidFill>
                <a:latin typeface="Palatino Linotype" pitchFamily="18" charset="0"/>
              </a:rPr>
              <a:t>.</a:t>
            </a:r>
            <a:endParaRPr lang="en-US" sz="2000" dirty="0">
              <a:solidFill>
                <a:prstClr val="black"/>
              </a:solidFill>
              <a:latin typeface="Palatino Linotype"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000" y="3701353"/>
            <a:ext cx="3372928" cy="3022460"/>
          </a:xfrm>
          <a:prstGeom prst="rect">
            <a:avLst/>
          </a:prstGeom>
        </p:spPr>
      </p:pic>
    </p:spTree>
    <p:extLst>
      <p:ext uri="{BB962C8B-B14F-4D97-AF65-F5344CB8AC3E}">
        <p14:creationId xmlns:p14="http://schemas.microsoft.com/office/powerpoint/2010/main" val="1767416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Spaces of the neck</a:t>
            </a:r>
            <a:endParaRPr lang="ru-RU" sz="3500" b="1" dirty="0">
              <a:solidFill>
                <a:srgbClr val="FF0000"/>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632311"/>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a:t>
            </a:r>
            <a:r>
              <a:rPr lang="en-US" sz="2000" dirty="0" smtClean="0">
                <a:solidFill>
                  <a:prstClr val="black"/>
                </a:solidFill>
                <a:latin typeface="Palatino Linotype" pitchFamily="18" charset="0"/>
              </a:rPr>
              <a:t>borders of </a:t>
            </a:r>
            <a:r>
              <a:rPr lang="en-US" sz="2000" dirty="0">
                <a:solidFill>
                  <a:prstClr val="black"/>
                </a:solidFill>
                <a:latin typeface="Palatino Linotype" pitchFamily="18" charset="0"/>
              </a:rPr>
              <a:t>the </a:t>
            </a:r>
            <a:r>
              <a:rPr lang="en-US" sz="2000" dirty="0" smtClean="0">
                <a:solidFill>
                  <a:prstClr val="black"/>
                </a:solidFill>
                <a:latin typeface="Palatino Linotype" pitchFamily="18" charset="0"/>
              </a:rPr>
              <a:t>space of the neck are </a:t>
            </a:r>
            <a:r>
              <a:rPr lang="en-US" sz="2000" dirty="0">
                <a:solidFill>
                  <a:prstClr val="black"/>
                </a:solidFill>
                <a:latin typeface="Palatino Linotype" pitchFamily="18" charset="0"/>
              </a:rPr>
              <a:t>defined by the position and attachments of the neck fascia.</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On the neck fascia, going from the surface to the depth, we distinguish:</a:t>
            </a:r>
          </a:p>
          <a:p>
            <a:pPr marL="800100" lvl="1" indent="-342900">
              <a:buFont typeface="Arial" panose="020B0604020202020204" pitchFamily="34" charset="0"/>
              <a:buChar char="•"/>
            </a:pPr>
            <a:r>
              <a:rPr lang="sr-Latn-RS" sz="2000" i="1" dirty="0" smtClean="0">
                <a:solidFill>
                  <a:prstClr val="black"/>
                </a:solidFill>
                <a:latin typeface="Palatino Linotype" pitchFamily="18" charset="0"/>
              </a:rPr>
              <a:t>lamina superficialis</a:t>
            </a:r>
            <a:endParaRPr lang="sr-Latn-RS" sz="20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i="1" dirty="0" smtClean="0">
                <a:solidFill>
                  <a:prstClr val="black"/>
                </a:solidFill>
                <a:latin typeface="Palatino Linotype" pitchFamily="18" charset="0"/>
              </a:rPr>
              <a:t>lamina pretrachealis</a:t>
            </a:r>
            <a:endParaRPr lang="sr-Latn-RS" sz="20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i="1" dirty="0" smtClean="0">
                <a:solidFill>
                  <a:prstClr val="black"/>
                </a:solidFill>
                <a:latin typeface="Palatino Linotype" pitchFamily="18" charset="0"/>
              </a:rPr>
              <a:t>lamina prevetebralis</a:t>
            </a: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space between the superficial and deep sheet of the neck fascia ends distally in the form of the </a:t>
            </a:r>
            <a:r>
              <a:rPr lang="en-US" sz="2000" b="1" dirty="0">
                <a:solidFill>
                  <a:schemeClr val="tx2"/>
                </a:solidFill>
                <a:latin typeface="Palatino Linotype" pitchFamily="18" charset="0"/>
              </a:rPr>
              <a:t>suprasternal space</a:t>
            </a:r>
            <a:r>
              <a:rPr lang="en-US" sz="2000" dirty="0">
                <a:solidFill>
                  <a:prstClr val="black"/>
                </a:solidFill>
                <a:latin typeface="Palatino Linotype" pitchFamily="18" charset="0"/>
              </a:rPr>
              <a:t>.</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space between the middle and deep sheet of the neck fascia communicates widely with the mediastinum</a:t>
            </a:r>
            <a:r>
              <a:rPr lang="en-US" sz="2000" dirty="0" smtClean="0">
                <a:solidFill>
                  <a:prstClr val="black"/>
                </a:solidFill>
                <a:latin typeface="Palatino Linotype" pitchFamily="18" charset="0"/>
              </a:rPr>
              <a:t>.</a:t>
            </a:r>
          </a:p>
          <a:p>
            <a:pPr marL="285750" indent="-285750">
              <a:buFont typeface="Wingdings" panose="05000000000000000000" pitchFamily="2" charset="2"/>
              <a:buChar char="§"/>
            </a:pPr>
            <a:endParaRPr lang="en-US" sz="800" dirty="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srgbClr val="FF0000"/>
                </a:solidFill>
                <a:latin typeface="Palatino Linotype" pitchFamily="18" charset="0"/>
              </a:rPr>
              <a:t>Visceral space </a:t>
            </a:r>
            <a:r>
              <a:rPr lang="en-US" sz="2000" dirty="0">
                <a:latin typeface="Palatino Linotype" pitchFamily="18" charset="0"/>
              </a:rPr>
              <a:t>(thyroid gland, larynx, trachea, pharynx, esophagus</a:t>
            </a:r>
            <a:r>
              <a:rPr lang="en-US" sz="2000" dirty="0" smtClean="0">
                <a:latin typeface="Palatino Linotype" pitchFamily="18" charset="0"/>
              </a:rPr>
              <a:t>)</a:t>
            </a:r>
          </a:p>
          <a:p>
            <a:pPr marL="800100" lvl="1" indent="-342900">
              <a:buFont typeface="Arial" panose="020B0604020202020204" pitchFamily="34" charset="0"/>
              <a:buChar char="•"/>
            </a:pPr>
            <a:endParaRPr lang="en-US" sz="800" dirty="0">
              <a:latin typeface="Palatino Linotype" pitchFamily="18" charset="0"/>
            </a:endParaRPr>
          </a:p>
          <a:p>
            <a:pPr marL="800100" lvl="1" indent="-342900">
              <a:buFont typeface="Arial" panose="020B0604020202020204" pitchFamily="34" charset="0"/>
              <a:buChar char="•"/>
            </a:pPr>
            <a:r>
              <a:rPr lang="en-US" sz="2000" b="1" smtClean="0">
                <a:solidFill>
                  <a:srgbClr val="FF0000"/>
                </a:solidFill>
                <a:latin typeface="Palatino Linotype" pitchFamily="18" charset="0"/>
              </a:rPr>
              <a:t>Carotid </a:t>
            </a:r>
            <a:r>
              <a:rPr lang="en-US" sz="2000" b="1" dirty="0" smtClean="0">
                <a:solidFill>
                  <a:srgbClr val="FF0000"/>
                </a:solidFill>
                <a:latin typeface="Palatino Linotype" pitchFamily="18" charset="0"/>
              </a:rPr>
              <a:t>sheet </a:t>
            </a:r>
            <a:r>
              <a:rPr lang="sr-Cyrl-RS" sz="2000" dirty="0" smtClean="0">
                <a:solidFill>
                  <a:prstClr val="black"/>
                </a:solidFill>
                <a:latin typeface="Palatino Linotype" pitchFamily="18" charset="0"/>
              </a:rPr>
              <a:t>(</a:t>
            </a:r>
            <a:r>
              <a:rPr lang="sr-Latn-RS" sz="2000" dirty="0" smtClean="0">
                <a:solidFill>
                  <a:prstClr val="black"/>
                </a:solidFill>
                <a:latin typeface="Palatino Linotype" pitchFamily="18" charset="0"/>
              </a:rPr>
              <a:t>a.carotis communis, v.jugularis interna, n.vagus</a:t>
            </a:r>
            <a:r>
              <a:rPr lang="sr-Cyrl-RS" sz="2000" dirty="0" smtClean="0">
                <a:solidFill>
                  <a:prstClr val="black"/>
                </a:solidFill>
                <a:latin typeface="Palatino Linotype" pitchFamily="18" charset="0"/>
              </a:rPr>
              <a:t>)</a:t>
            </a:r>
            <a:endParaRPr lang="en-U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err="1">
                <a:solidFill>
                  <a:srgbClr val="FF0000"/>
                </a:solidFill>
                <a:latin typeface="Palatino Linotype" pitchFamily="18" charset="0"/>
              </a:rPr>
              <a:t>Retrovisceral</a:t>
            </a:r>
            <a:r>
              <a:rPr lang="en-US" sz="2000" b="1" dirty="0">
                <a:solidFill>
                  <a:srgbClr val="FF0000"/>
                </a:solidFill>
                <a:latin typeface="Palatino Linotype" pitchFamily="18" charset="0"/>
              </a:rPr>
              <a:t> space </a:t>
            </a:r>
            <a:r>
              <a:rPr lang="en-US" sz="2000" dirty="0">
                <a:latin typeface="Palatino Linotype" pitchFamily="18" charset="0"/>
              </a:rPr>
              <a:t>(located behind the pharynx and esophagus, and in front of the prevertebral fascia)</a:t>
            </a:r>
          </a:p>
        </p:txBody>
      </p:sp>
    </p:spTree>
    <p:extLst>
      <p:ext uri="{BB962C8B-B14F-4D97-AF65-F5344CB8AC3E}">
        <p14:creationId xmlns:p14="http://schemas.microsoft.com/office/powerpoint/2010/main" val="475201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Spaces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2112" y="1457325"/>
            <a:ext cx="5819775" cy="4651326"/>
          </a:xfrm>
          <a:prstGeom prst="rect">
            <a:avLst/>
          </a:prstGeom>
        </p:spPr>
      </p:pic>
    </p:spTree>
    <p:extLst>
      <p:ext uri="{BB962C8B-B14F-4D97-AF65-F5344CB8AC3E}">
        <p14:creationId xmlns:p14="http://schemas.microsoft.com/office/powerpoint/2010/main" val="659284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883926"/>
            <a:ext cx="8839200" cy="5940088"/>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The neck connects the head to the chest, contributes to the mobility of the head and contains the organs of the respiratory and digestive tract as well as vital neurovascular structures.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In anatomical terms, the neck is divided into anterior, lateral and posterior regions.</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sr-Latn-RS" sz="2000" dirty="0" smtClean="0">
                <a:solidFill>
                  <a:prstClr val="black"/>
                </a:solidFill>
                <a:latin typeface="Palatino Linotype" pitchFamily="18" charset="0"/>
              </a:rPr>
              <a:t>For</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the clinical and surgical </a:t>
            </a:r>
            <a:r>
              <a:rPr lang="en-US" sz="2000" dirty="0" smtClean="0">
                <a:solidFill>
                  <a:prstClr val="black"/>
                </a:solidFill>
                <a:latin typeface="Palatino Linotype" pitchFamily="18" charset="0"/>
              </a:rPr>
              <a:t>purpose, </a:t>
            </a:r>
            <a:r>
              <a:rPr lang="en-US" sz="2000" dirty="0">
                <a:solidFill>
                  <a:prstClr val="black"/>
                </a:solidFill>
                <a:latin typeface="Palatino Linotype" pitchFamily="18" charset="0"/>
              </a:rPr>
              <a:t>the neck is divided into VI regions.</a:t>
            </a: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a:t>
            </a:r>
            <a:r>
              <a:rPr lang="en-US" sz="2000" dirty="0" err="1">
                <a:solidFill>
                  <a:prstClr val="black"/>
                </a:solidFill>
                <a:latin typeface="Palatino Linotype" pitchFamily="18" charset="0"/>
              </a:rPr>
              <a:t>Ia</a:t>
            </a:r>
            <a:r>
              <a:rPr lang="en-US" sz="2000" dirty="0">
                <a:solidFill>
                  <a:prstClr val="black"/>
                </a:solidFill>
                <a:latin typeface="Palatino Linotype" pitchFamily="18" charset="0"/>
              </a:rPr>
              <a:t> – submental region</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a:t>
            </a:r>
            <a:r>
              <a:rPr lang="en-US" sz="2000" dirty="0" err="1">
                <a:solidFill>
                  <a:prstClr val="black"/>
                </a:solidFill>
                <a:latin typeface="Palatino Linotype" pitchFamily="18" charset="0"/>
              </a:rPr>
              <a:t>Ib</a:t>
            </a:r>
            <a:r>
              <a:rPr lang="en-US" sz="2000" dirty="0">
                <a:solidFill>
                  <a:prstClr val="black"/>
                </a:solidFill>
                <a:latin typeface="Palatino Linotype" pitchFamily="18" charset="0"/>
              </a:rPr>
              <a:t> – submandibular region</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sv-SE" sz="2000" dirty="0">
                <a:solidFill>
                  <a:prstClr val="black"/>
                </a:solidFill>
                <a:latin typeface="Palatino Linotype" pitchFamily="18" charset="0"/>
              </a:rPr>
              <a:t>Region II – upper jugular region</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III – middle jugular region</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IV – lower jugular region</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a:t>
            </a:r>
            <a:r>
              <a:rPr lang="en-US" sz="2000" dirty="0" err="1">
                <a:solidFill>
                  <a:prstClr val="black"/>
                </a:solidFill>
                <a:latin typeface="Palatino Linotype" pitchFamily="18" charset="0"/>
              </a:rPr>
              <a:t>Va</a:t>
            </a:r>
            <a:r>
              <a:rPr lang="en-US" sz="2000" dirty="0">
                <a:solidFill>
                  <a:prstClr val="black"/>
                </a:solidFill>
                <a:latin typeface="Palatino Linotype" pitchFamily="18" charset="0"/>
              </a:rPr>
              <a:t> and </a:t>
            </a:r>
            <a:r>
              <a:rPr lang="en-US" sz="2000" dirty="0" err="1">
                <a:solidFill>
                  <a:prstClr val="black"/>
                </a:solidFill>
                <a:latin typeface="Palatino Linotype" pitchFamily="18" charset="0"/>
              </a:rPr>
              <a:t>Vb</a:t>
            </a:r>
            <a:r>
              <a:rPr lang="en-US" sz="2000" dirty="0">
                <a:solidFill>
                  <a:prstClr val="black"/>
                </a:solidFill>
                <a:latin typeface="Palatino Linotype" pitchFamily="18" charset="0"/>
              </a:rPr>
              <a:t> – </a:t>
            </a:r>
            <a:r>
              <a:rPr lang="en-US" sz="2000" dirty="0" smtClean="0">
                <a:solidFill>
                  <a:prstClr val="black"/>
                </a:solidFill>
                <a:latin typeface="Palatino Linotype" pitchFamily="18" charset="0"/>
              </a:rPr>
              <a:t>posterior</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region </a:t>
            </a:r>
            <a:r>
              <a:rPr lang="en-US" sz="2000" dirty="0">
                <a:solidFill>
                  <a:prstClr val="black"/>
                </a:solidFill>
                <a:latin typeface="Palatino Linotype" pitchFamily="18" charset="0"/>
              </a:rPr>
              <a:t>of the neck</a:t>
            </a: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Region VI – </a:t>
            </a:r>
            <a:r>
              <a:rPr lang="en-US" sz="2000" dirty="0" smtClean="0">
                <a:solidFill>
                  <a:prstClr val="black"/>
                </a:solidFill>
                <a:latin typeface="Palatino Linotype" pitchFamily="18" charset="0"/>
              </a:rPr>
              <a:t>anterior </a:t>
            </a:r>
            <a:r>
              <a:rPr lang="en-US" sz="2000" dirty="0">
                <a:solidFill>
                  <a:prstClr val="black"/>
                </a:solidFill>
                <a:latin typeface="Palatino Linotype" pitchFamily="18" charset="0"/>
              </a:rPr>
              <a:t>region of the neck</a:t>
            </a:r>
          </a:p>
          <a:p>
            <a:pPr marL="285750" indent="-285750">
              <a:buFont typeface="Wingdings" panose="05000000000000000000" pitchFamily="2" charset="2"/>
              <a:buChar char="§"/>
            </a:pPr>
            <a:endParaRPr lang="ru-RU" sz="800" dirty="0">
              <a:solidFill>
                <a:prstClr val="black"/>
              </a:solidFill>
              <a:latin typeface="Palatino Linotype" pitchFamily="18" charset="0"/>
            </a:endParaRPr>
          </a:p>
        </p:txBody>
      </p:sp>
      <p:sp>
        <p:nvSpPr>
          <p:cNvPr id="6"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sr-Latn-RS" sz="3500" b="1" dirty="0" smtClean="0">
                <a:solidFill>
                  <a:srgbClr val="FF0000"/>
                </a:solidFill>
                <a:latin typeface="Palatino Linotype" pitchFamily="18" charset="0"/>
              </a:rPr>
              <a:t>Neck</a:t>
            </a:r>
            <a:endParaRPr lang="ru-RU" sz="3500" b="1" dirty="0">
              <a:solidFill>
                <a:srgbClr val="FF0000"/>
              </a:solidFill>
              <a:latin typeface="Palatino Linotype" pitchFamily="18" charset="0"/>
            </a:endParaRPr>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3721" t="2791" r="10465" b="3488"/>
          <a:stretch/>
        </p:blipFill>
        <p:spPr bwMode="auto">
          <a:xfrm>
            <a:off x="5605732" y="3429001"/>
            <a:ext cx="3505200" cy="3200400"/>
          </a:xfrm>
          <a:prstGeom prst="rect">
            <a:avLst/>
          </a:prstGeom>
          <a:noFill/>
          <a:ln w="3175">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6882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Deep neck infections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4278094"/>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Deep neck infections can manifest as:</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Abscess</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smtClean="0">
                <a:solidFill>
                  <a:prstClr val="black"/>
                </a:solidFill>
                <a:latin typeface="Palatino Linotype" pitchFamily="18" charset="0"/>
              </a:rPr>
              <a:t>Superficial</a:t>
            </a:r>
            <a:endParaRPr lang="sr-Cyrl-RS" sz="2000" dirty="0" smtClean="0">
              <a:solidFill>
                <a:prstClr val="black"/>
              </a:solidFill>
              <a:latin typeface="Palatino Linotype" pitchFamily="18" charset="0"/>
            </a:endParaRPr>
          </a:p>
          <a:p>
            <a:pPr marL="1257300" lvl="2" indent="-342900">
              <a:buFont typeface="Courier New" panose="02070309020205020404" pitchFamily="49" charset="0"/>
              <a:buChar char="o"/>
            </a:pPr>
            <a:endParaRPr lang="sr-Cyrl-RS"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smtClean="0">
                <a:solidFill>
                  <a:prstClr val="black"/>
                </a:solidFill>
                <a:latin typeface="Palatino Linotype" pitchFamily="18" charset="0"/>
              </a:rPr>
              <a:t>Deep</a:t>
            </a:r>
            <a:r>
              <a:rPr lang="sr-Cyrl-RS" sz="2000" dirty="0" smtClean="0">
                <a:solidFill>
                  <a:prstClr val="black"/>
                </a:solidFill>
                <a:latin typeface="Palatino Linotype" pitchFamily="18" charset="0"/>
              </a:rPr>
              <a:t> </a:t>
            </a:r>
          </a:p>
          <a:p>
            <a:pPr marL="1257300" lvl="2" indent="-342900">
              <a:buFont typeface="Courier New" panose="02070309020205020404" pitchFamily="49" charset="0"/>
              <a:buChar char="o"/>
            </a:pP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err="1">
                <a:solidFill>
                  <a:prstClr val="black"/>
                </a:solidFill>
                <a:latin typeface="Palatino Linotype" pitchFamily="18" charset="0"/>
              </a:rPr>
              <a:t>Phlegmon</a:t>
            </a: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dirty="0">
              <a:solidFill>
                <a:prstClr val="black"/>
              </a:solidFill>
              <a:latin typeface="Palatino Linotype" pitchFamily="18" charset="0"/>
            </a:endParaRPr>
          </a:p>
        </p:txBody>
      </p:sp>
    </p:spTree>
    <p:extLst>
      <p:ext uri="{BB962C8B-B14F-4D97-AF65-F5344CB8AC3E}">
        <p14:creationId xmlns:p14="http://schemas.microsoft.com/office/powerpoint/2010/main" val="1748050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black"/>
                </a:solidFill>
                <a:latin typeface="Palatino Linotype" pitchFamily="18" charset="0"/>
              </a:rPr>
              <a:t>Neck abscess</a:t>
            </a:r>
            <a:endParaRPr lang="ru-RU" sz="3500" b="1" dirty="0">
              <a:solidFill>
                <a:prstClr val="black"/>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3477875"/>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Abscesses of the neck </a:t>
            </a:r>
            <a:r>
              <a:rPr lang="en-US" sz="2000" dirty="0" smtClean="0">
                <a:solidFill>
                  <a:prstClr val="black"/>
                </a:solidFill>
                <a:latin typeface="Palatino Linotype" pitchFamily="18" charset="0"/>
              </a:rPr>
              <a:t>represent </a:t>
            </a:r>
            <a:r>
              <a:rPr lang="en-US" sz="2000" dirty="0">
                <a:solidFill>
                  <a:prstClr val="black"/>
                </a:solidFill>
                <a:latin typeface="Palatino Linotype" pitchFamily="18" charset="0"/>
              </a:rPr>
              <a:t>purulent collections that are clinically manifested in the form of inflammatory swelling of soft tissues, often with the phenomenon of fluctuation.</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1F497D"/>
                </a:solidFill>
                <a:latin typeface="Palatino Linotype" pitchFamily="18" charset="0"/>
              </a:rPr>
              <a:t>Superficial abscesses </a:t>
            </a:r>
            <a:r>
              <a:rPr lang="en-US" sz="2000" dirty="0">
                <a:latin typeface="Palatino Linotype" pitchFamily="18" charset="0"/>
              </a:rPr>
              <a:t>are the result of furuncles, carbuncles, lymphadenitis of superficial lymph nodes, injuries.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Deep abscesses </a:t>
            </a:r>
            <a:r>
              <a:rPr lang="en-US" sz="2000" dirty="0">
                <a:latin typeface="Palatino Linotype" pitchFamily="18" charset="0"/>
              </a:rPr>
              <a:t>are localized in the deep spaces of the neck, accompanied by a severe clinical picture, </a:t>
            </a:r>
            <a:r>
              <a:rPr lang="en-US" sz="2000" dirty="0" smtClean="0">
                <a:latin typeface="Palatino Linotype" pitchFamily="18" charset="0"/>
              </a:rPr>
              <a:t>general symptoms and </a:t>
            </a:r>
            <a:r>
              <a:rPr lang="en-US" sz="2000" dirty="0">
                <a:latin typeface="Palatino Linotype" pitchFamily="18" charset="0"/>
              </a:rPr>
              <a:t>tendency to develop complications.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4368631"/>
            <a:ext cx="2888857" cy="22253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1268" y="4379414"/>
            <a:ext cx="3478260" cy="2203744"/>
          </a:xfrm>
          <a:prstGeom prst="rect">
            <a:avLst/>
          </a:prstGeom>
        </p:spPr>
      </p:pic>
    </p:spTree>
    <p:extLst>
      <p:ext uri="{BB962C8B-B14F-4D97-AF65-F5344CB8AC3E}">
        <p14:creationId xmlns:p14="http://schemas.microsoft.com/office/powerpoint/2010/main" val="3930838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prstClr val="black"/>
                </a:solidFill>
                <a:latin typeface="Palatino Linotype" pitchFamily="18" charset="0"/>
              </a:rPr>
              <a:t>Phlegmon</a:t>
            </a:r>
            <a:r>
              <a:rPr lang="en-US" sz="3500" b="1" dirty="0">
                <a:solidFill>
                  <a:prstClr val="black"/>
                </a:solidFill>
                <a:latin typeface="Palatino Linotype" pitchFamily="18" charset="0"/>
              </a:rPr>
              <a:t> of the neck</a:t>
            </a:r>
            <a:endParaRPr lang="ru-RU" sz="3500" b="1" dirty="0">
              <a:solidFill>
                <a:prstClr val="black"/>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1754326"/>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It represents a diffuse purulent inflammation of the cervical soft tissues.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dirty="0">
              <a:solidFill>
                <a:prstClr val="black"/>
              </a:solidFill>
              <a:latin typeface="Palatino Linotype" pitchFamily="18"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8900" y="2057400"/>
            <a:ext cx="3886200" cy="4319234"/>
          </a:xfrm>
          <a:prstGeom prst="rect">
            <a:avLst/>
          </a:prstGeom>
        </p:spPr>
      </p:pic>
    </p:spTree>
    <p:extLst>
      <p:ext uri="{BB962C8B-B14F-4D97-AF65-F5344CB8AC3E}">
        <p14:creationId xmlns:p14="http://schemas.microsoft.com/office/powerpoint/2010/main" val="3157160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Deep neck infections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6063198"/>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Etiology: </a:t>
            </a:r>
            <a:r>
              <a:rPr lang="en-US" sz="2000" dirty="0">
                <a:solidFill>
                  <a:prstClr val="black"/>
                </a:solidFill>
                <a:latin typeface="Palatino Linotype" pitchFamily="18" charset="0"/>
              </a:rPr>
              <a:t>spread of purulent infections from the region of the pharynx and oral cavity in immunocompromised </a:t>
            </a:r>
            <a:r>
              <a:rPr lang="en-US" sz="2000" dirty="0" smtClean="0">
                <a:solidFill>
                  <a:prstClr val="black"/>
                </a:solidFill>
                <a:latin typeface="Palatino Linotype" pitchFamily="18" charset="0"/>
              </a:rPr>
              <a:t>patients.</a:t>
            </a:r>
            <a:endParaRPr lang="en-US" sz="2000" dirty="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Tonsils</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Tooth decay</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Salivary glands</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Mastoiditis</a:t>
            </a:r>
            <a:r>
              <a:rPr lang="sr-Cyrl-RS" sz="2000" dirty="0" smtClean="0">
                <a:solidFill>
                  <a:prstClr val="black"/>
                </a:solidFill>
                <a:latin typeface="Palatino Linotype" pitchFamily="18" charset="0"/>
              </a:rPr>
              <a:t> (</a:t>
            </a:r>
            <a:r>
              <a:rPr lang="sr-Latn-RS" sz="2000" i="1" dirty="0" smtClean="0">
                <a:solidFill>
                  <a:prstClr val="black"/>
                </a:solidFill>
                <a:latin typeface="Palatino Linotype" pitchFamily="18" charset="0"/>
              </a:rPr>
              <a:t>Bezold</a:t>
            </a:r>
            <a:r>
              <a:rPr lang="sr-Cyrl-RS" sz="2000" dirty="0" smtClean="0">
                <a:solidFill>
                  <a:prstClr val="black"/>
                </a:solidFill>
                <a:latin typeface="Palatino Linotype" pitchFamily="18" charset="0"/>
              </a:rPr>
              <a:t> </a:t>
            </a:r>
            <a:r>
              <a:rPr lang="en-US" sz="2000" dirty="0" smtClean="0">
                <a:solidFill>
                  <a:prstClr val="black"/>
                </a:solidFill>
                <a:latin typeface="Palatino Linotype" pitchFamily="18" charset="0"/>
              </a:rPr>
              <a:t>abscess</a:t>
            </a:r>
            <a:r>
              <a:rPr lang="sr-Cyrl-RS" sz="2000" dirty="0" smtClean="0">
                <a:solidFill>
                  <a:prstClr val="black"/>
                </a:solidFill>
                <a:latin typeface="Palatino Linotype" pitchFamily="18" charset="0"/>
              </a:rPr>
              <a:t>)</a:t>
            </a: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a:t>
            </a:r>
            <a:r>
              <a:rPr lang="en-US" sz="2000" b="1" dirty="0" smtClean="0">
                <a:solidFill>
                  <a:prstClr val="black"/>
                </a:solidFill>
                <a:latin typeface="Palatino Linotype" pitchFamily="18" charset="0"/>
              </a:rPr>
              <a:t>presentation: </a:t>
            </a:r>
            <a:r>
              <a:rPr lang="en-US" sz="2000" dirty="0" smtClean="0">
                <a:solidFill>
                  <a:prstClr val="black"/>
                </a:solidFill>
                <a:latin typeface="Palatino Linotype" pitchFamily="18" charset="0"/>
              </a:rPr>
              <a:t>general symptoms of infection, </a:t>
            </a:r>
            <a:r>
              <a:rPr lang="en-US" sz="2000" dirty="0">
                <a:solidFill>
                  <a:prstClr val="black"/>
                </a:solidFill>
                <a:latin typeface="Palatino Linotype" pitchFamily="18" charset="0"/>
              </a:rPr>
              <a:t>swelling and redness of the neck, </a:t>
            </a:r>
            <a:r>
              <a:rPr lang="en-US" sz="2000" dirty="0" err="1">
                <a:solidFill>
                  <a:prstClr val="black"/>
                </a:solidFill>
                <a:latin typeface="Palatino Linotype" pitchFamily="18" charset="0"/>
              </a:rPr>
              <a:t>crepitations</a:t>
            </a:r>
            <a:r>
              <a:rPr lang="en-US" sz="2000" dirty="0">
                <a:solidFill>
                  <a:prstClr val="black"/>
                </a:solidFill>
                <a:latin typeface="Palatino Linotype" pitchFamily="18" charset="0"/>
              </a:rPr>
              <a:t> (gas gangrene), forced position of the head (torticollis</a:t>
            </a:r>
            <a:r>
              <a:rPr lang="en-US" sz="2000" dirty="0" smtClean="0">
                <a:solidFill>
                  <a:prstClr val="black"/>
                </a:solidFill>
                <a:latin typeface="Palatino Linotype" pitchFamily="18" charset="0"/>
              </a:rPr>
              <a:t>).</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In immunocompromised </a:t>
            </a:r>
            <a:r>
              <a:rPr lang="en-US" sz="2000" b="1" dirty="0" smtClean="0">
                <a:solidFill>
                  <a:srgbClr val="FF0000"/>
                </a:solidFill>
                <a:latin typeface="Palatino Linotype" pitchFamily="18" charset="0"/>
              </a:rPr>
              <a:t>patients, </a:t>
            </a:r>
            <a:r>
              <a:rPr lang="en-US" sz="2000" b="1" dirty="0">
                <a:solidFill>
                  <a:srgbClr val="FF0000"/>
                </a:solidFill>
                <a:latin typeface="Palatino Linotype" pitchFamily="18" charset="0"/>
              </a:rPr>
              <a:t>the temperature may be absent.</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picture, lab. analysis, radiography, swab of the primary site of infection.</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a:solidFill>
                  <a:prstClr val="black"/>
                </a:solidFill>
                <a:latin typeface="Palatino Linotype" pitchFamily="18" charset="0"/>
              </a:rPr>
              <a:t>combined - conservative (high doses of broad-spectrum antibiotics, anti-edematous therapy) and surgical (</a:t>
            </a:r>
            <a:r>
              <a:rPr lang="en-US" sz="2000" dirty="0" err="1">
                <a:solidFill>
                  <a:prstClr val="black"/>
                </a:solidFill>
                <a:latin typeface="Palatino Linotype" pitchFamily="18" charset="0"/>
              </a:rPr>
              <a:t>cervicotomy</a:t>
            </a:r>
            <a:r>
              <a:rPr lang="en-US" sz="2000" dirty="0">
                <a:solidFill>
                  <a:prstClr val="black"/>
                </a:solidFill>
                <a:latin typeface="Palatino Linotype" pitchFamily="18" charset="0"/>
              </a:rPr>
              <a:t>, </a:t>
            </a:r>
            <a:r>
              <a:rPr lang="en-US" sz="2000" dirty="0" err="1">
                <a:solidFill>
                  <a:prstClr val="black"/>
                </a:solidFill>
                <a:latin typeface="Palatino Linotype" pitchFamily="18" charset="0"/>
              </a:rPr>
              <a:t>mediastinotomy</a:t>
            </a:r>
            <a:r>
              <a:rPr lang="en-US" sz="2000" dirty="0">
                <a:solidFill>
                  <a:prstClr val="black"/>
                </a:solidFill>
                <a:latin typeface="Palatino Linotype" pitchFamily="18" charset="0"/>
              </a:rPr>
              <a:t>).</a:t>
            </a:r>
          </a:p>
        </p:txBody>
      </p:sp>
    </p:spTree>
    <p:extLst>
      <p:ext uri="{BB962C8B-B14F-4D97-AF65-F5344CB8AC3E}">
        <p14:creationId xmlns:p14="http://schemas.microsoft.com/office/powerpoint/2010/main" val="3519337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Necrotizing fasciitis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632311"/>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Deep cervical infection caused by predominantly anaerobes or mixed bacterial flora (streptococcus, staphylococcus, </a:t>
            </a:r>
            <a:r>
              <a:rPr lang="en-US" sz="2000" dirty="0" err="1">
                <a:solidFill>
                  <a:prstClr val="black"/>
                </a:solidFill>
                <a:latin typeface="Palatino Linotype" pitchFamily="18" charset="0"/>
              </a:rPr>
              <a:t>bacteroids</a:t>
            </a:r>
            <a:r>
              <a:rPr lang="en-US" sz="2000" dirty="0">
                <a:solidFill>
                  <a:prstClr val="black"/>
                </a:solidFill>
                <a:latin typeface="Palatino Linotype" pitchFamily="18" charset="0"/>
              </a:rPr>
              <a:t>, </a:t>
            </a:r>
            <a:r>
              <a:rPr lang="en-US" sz="2000" dirty="0" err="1">
                <a:solidFill>
                  <a:prstClr val="black"/>
                </a:solidFill>
                <a:latin typeface="Palatino Linotype" pitchFamily="18" charset="0"/>
              </a:rPr>
              <a:t>proteus</a:t>
            </a:r>
            <a:r>
              <a:rPr lang="en-US" sz="2000" dirty="0">
                <a:solidFill>
                  <a:prstClr val="black"/>
                </a:solidFill>
                <a:latin typeface="Palatino Linotype" pitchFamily="18" charset="0"/>
              </a:rPr>
              <a:t>).</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Inflammation affects the skin, subcutaneous tissue, fascia and </a:t>
            </a:r>
            <a:r>
              <a:rPr lang="en-US" sz="2000" dirty="0" smtClean="0">
                <a:solidFill>
                  <a:prstClr val="black"/>
                </a:solidFill>
                <a:latin typeface="Palatino Linotype" pitchFamily="18" charset="0"/>
              </a:rPr>
              <a:t>muscles.</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It is followed by tissue necrosis due to thrombosis of blood vessels and gas gangrene (</a:t>
            </a:r>
            <a:r>
              <a:rPr lang="en-US" sz="2000" b="1" dirty="0">
                <a:solidFill>
                  <a:schemeClr val="tx2"/>
                </a:solidFill>
                <a:latin typeface="Palatino Linotype" pitchFamily="18" charset="0"/>
              </a:rPr>
              <a:t>dark red spots on the skin, </a:t>
            </a:r>
            <a:r>
              <a:rPr lang="en-US" sz="2000" b="1" dirty="0" err="1">
                <a:solidFill>
                  <a:schemeClr val="tx2"/>
                </a:solidFill>
                <a:latin typeface="Palatino Linotype" pitchFamily="18" charset="0"/>
              </a:rPr>
              <a:t>crepitations</a:t>
            </a:r>
            <a:r>
              <a:rPr lang="en-US" sz="2000" dirty="0">
                <a:solidFill>
                  <a:prstClr val="black"/>
                </a:solidFill>
                <a:latin typeface="Palatino Linotype" pitchFamily="18" charset="0"/>
              </a:rPr>
              <a:t>).</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rate and extent of tissue involvement are alarming, with frequent death within the first 24 hours.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An intraoperative characteristic finding is extensive necrosis of soft tissues with the presence of fetid gas.</a:t>
            </a: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Therapy includes surgical drainage, debridement, </a:t>
            </a:r>
            <a:r>
              <a:rPr lang="en-US" sz="2000" dirty="0" err="1">
                <a:solidFill>
                  <a:prstClr val="black"/>
                </a:solidFill>
                <a:latin typeface="Palatino Linotype" pitchFamily="18" charset="0"/>
              </a:rPr>
              <a:t>necrectomy</a:t>
            </a:r>
            <a:r>
              <a:rPr lang="en-US" sz="2000" dirty="0">
                <a:solidFill>
                  <a:prstClr val="black"/>
                </a:solidFill>
                <a:latin typeface="Palatino Linotype" pitchFamily="18" charset="0"/>
              </a:rPr>
              <a:t> with intensive antibiotic therapy. The prognosis is </a:t>
            </a:r>
            <a:r>
              <a:rPr lang="en-US" sz="2000" dirty="0" smtClean="0">
                <a:solidFill>
                  <a:prstClr val="black"/>
                </a:solidFill>
                <a:latin typeface="Palatino Linotype" pitchFamily="18" charset="0"/>
              </a:rPr>
              <a:t>poor.</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p:txBody>
      </p:sp>
    </p:spTree>
    <p:extLst>
      <p:ext uri="{BB962C8B-B14F-4D97-AF65-F5344CB8AC3E}">
        <p14:creationId xmlns:p14="http://schemas.microsoft.com/office/powerpoint/2010/main" val="2225262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Necrotizing fasciitis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0736" y="1809093"/>
            <a:ext cx="6682527" cy="4286905"/>
          </a:xfrm>
          <a:prstGeom prst="rect">
            <a:avLst/>
          </a:prstGeom>
        </p:spPr>
      </p:pic>
    </p:spTree>
    <p:extLst>
      <p:ext uri="{BB962C8B-B14F-4D97-AF65-F5344CB8AC3E}">
        <p14:creationId xmlns:p14="http://schemas.microsoft.com/office/powerpoint/2010/main" val="2618998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white"/>
                </a:solidFill>
                <a:latin typeface="Palatino Linotype" pitchFamily="18" charset="0"/>
              </a:rPr>
              <a:t>Neck injuries</a:t>
            </a:r>
            <a:endParaRPr lang="ru-RU" sz="3500" b="1" dirty="0">
              <a:solidFill>
                <a:prstClr val="white"/>
              </a:solidFill>
              <a:latin typeface="Palatino Linotype" pitchFamily="18" charset="0"/>
            </a:endParaRPr>
          </a:p>
        </p:txBody>
      </p:sp>
      <p:sp>
        <p:nvSpPr>
          <p:cNvPr id="3" name="Rectangle 2"/>
          <p:cNvSpPr/>
          <p:nvPr/>
        </p:nvSpPr>
        <p:spPr>
          <a:xfrm>
            <a:off x="228600" y="1295400"/>
            <a:ext cx="8839200" cy="5078313"/>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Neck injuries are caused by blunt or sharp mechanical force</a:t>
            </a: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Most often they arise as a result of: </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Traffic traumatism</a:t>
            </a:r>
          </a:p>
          <a:p>
            <a:pPr marL="800100" lvl="1" indent="-342900">
              <a:buFont typeface="Arial" panose="020B0604020202020204" pitchFamily="34" charset="0"/>
              <a:buChar char="•"/>
            </a:pPr>
            <a:r>
              <a:rPr lang="en-US" sz="2000" dirty="0">
                <a:solidFill>
                  <a:prstClr val="black"/>
                </a:solidFill>
                <a:latin typeface="Palatino Linotype" pitchFamily="18" charset="0"/>
              </a:rPr>
              <a:t>Fighting</a:t>
            </a:r>
          </a:p>
          <a:p>
            <a:pPr marL="800100" lvl="1" indent="-342900">
              <a:buFont typeface="Arial" panose="020B0604020202020204" pitchFamily="34" charset="0"/>
              <a:buChar char="•"/>
            </a:pPr>
            <a:r>
              <a:rPr lang="en-US" sz="2000" dirty="0">
                <a:solidFill>
                  <a:prstClr val="black"/>
                </a:solidFill>
                <a:latin typeface="Palatino Linotype" pitchFamily="18" charset="0"/>
              </a:rPr>
              <a:t>In sports</a:t>
            </a:r>
          </a:p>
          <a:p>
            <a:pPr marL="800100" lvl="1" indent="-342900">
              <a:buFont typeface="Arial" panose="020B0604020202020204" pitchFamily="34" charset="0"/>
              <a:buChar char="•"/>
            </a:pPr>
            <a:r>
              <a:rPr lang="en-US" sz="2000" dirty="0">
                <a:solidFill>
                  <a:prstClr val="black"/>
                </a:solidFill>
                <a:latin typeface="Palatino Linotype" pitchFamily="18" charset="0"/>
              </a:rPr>
              <a:t>When attempting to hang or </a:t>
            </a:r>
            <a:r>
              <a:rPr lang="en-US" sz="2000" dirty="0" smtClean="0">
                <a:solidFill>
                  <a:prstClr val="black"/>
                </a:solidFill>
                <a:latin typeface="Palatino Linotype" pitchFamily="18" charset="0"/>
              </a:rPr>
              <a:t>choke</a:t>
            </a:r>
            <a:endParaRPr lang="en-US" sz="2000" dirty="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Use of weapons</a:t>
            </a:r>
          </a:p>
          <a:p>
            <a:pPr marL="800100" lvl="1" indent="-342900">
              <a:buFont typeface="Arial" panose="020B0604020202020204" pitchFamily="34" charset="0"/>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smtClean="0">
                <a:solidFill>
                  <a:prstClr val="black"/>
                </a:solidFill>
                <a:latin typeface="Palatino Linotype" pitchFamily="18" charset="0"/>
              </a:rPr>
              <a:t>They can be</a:t>
            </a:r>
            <a:r>
              <a:rPr lang="ru-RU" sz="2000" dirty="0" smtClean="0">
                <a:solidFill>
                  <a:prstClr val="black"/>
                </a:solidFill>
                <a:latin typeface="Palatino Linotype" pitchFamily="18" charset="0"/>
              </a:rPr>
              <a:t>: </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Combined - with injuries to the pharynx, larynx, trachea...</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Isolated</a:t>
            </a:r>
            <a:endParaRPr lang="ru-RU" sz="20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Injuries of large blood vessels</a:t>
            </a:r>
          </a:p>
          <a:p>
            <a:pPr marL="1257300" lvl="2" indent="-342900">
              <a:buFont typeface="Courier New" panose="02070309020205020404" pitchFamily="49" charset="0"/>
              <a:buChar char="o"/>
            </a:pPr>
            <a:r>
              <a:rPr lang="en-US" sz="2000" dirty="0" smtClean="0">
                <a:solidFill>
                  <a:prstClr val="black"/>
                </a:solidFill>
                <a:latin typeface="Palatino Linotype" pitchFamily="18" charset="0"/>
              </a:rPr>
              <a:t>Injuries of the nerves</a:t>
            </a:r>
            <a:endParaRPr lang="ru-RU" sz="20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Thoracic duct injuries</a:t>
            </a:r>
          </a:p>
          <a:p>
            <a:pPr marL="285750" indent="-285750">
              <a:buFont typeface="Wingdings" panose="05000000000000000000" pitchFamily="2" charset="2"/>
              <a:buChar char="§"/>
            </a:pPr>
            <a:endParaRPr lang="ru-RU" sz="800" b="1" dirty="0" smtClean="0">
              <a:solidFill>
                <a:prstClr val="black"/>
              </a:solidFill>
              <a:latin typeface="Palatino Linotype" pitchFamily="18" charset="0"/>
            </a:endParaRPr>
          </a:p>
        </p:txBody>
      </p:sp>
    </p:spTree>
    <p:extLst>
      <p:ext uri="{BB962C8B-B14F-4D97-AF65-F5344CB8AC3E}">
        <p14:creationId xmlns:p14="http://schemas.microsoft.com/office/powerpoint/2010/main" val="303746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Neck injuries</a:t>
            </a:r>
          </a:p>
        </p:txBody>
      </p:sp>
      <p:sp>
        <p:nvSpPr>
          <p:cNvPr id="3" name="Rectangle 2"/>
          <p:cNvSpPr/>
          <p:nvPr/>
        </p:nvSpPr>
        <p:spPr>
          <a:xfrm>
            <a:off x="228600" y="1219200"/>
            <a:ext cx="8839200" cy="5447645"/>
          </a:xfrm>
          <a:prstGeom prst="rect">
            <a:avLst/>
          </a:prstGeom>
        </p:spPr>
        <p:txBody>
          <a:bodyPr wrap="square">
            <a:spAutoFit/>
          </a:bodyPr>
          <a:lstStyle/>
          <a:p>
            <a:pPr marL="285750" indent="-285750">
              <a:buFont typeface="Wingdings" panose="05000000000000000000" pitchFamily="2" charset="2"/>
              <a:buChar char="§"/>
            </a:pPr>
            <a:r>
              <a:rPr lang="en-US" sz="2000" b="1" dirty="0">
                <a:solidFill>
                  <a:prstClr val="black"/>
                </a:solidFill>
                <a:latin typeface="Palatino Linotype" pitchFamily="18" charset="0"/>
              </a:rPr>
              <a:t>Injuries of large blood vessels</a:t>
            </a:r>
          </a:p>
          <a:p>
            <a:pPr marL="285750" indent="-285750">
              <a:buFont typeface="Wingdings" panose="05000000000000000000" pitchFamily="2" charset="2"/>
              <a:buChar char="§"/>
            </a:pPr>
            <a:endParaRPr lang="ru-RU" sz="800" b="1"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A lesion of the small blood vessels results in the formation of a </a:t>
            </a:r>
            <a:r>
              <a:rPr lang="en-US" sz="2000" dirty="0" smtClean="0">
                <a:solidFill>
                  <a:prstClr val="black"/>
                </a:solidFill>
                <a:latin typeface="Palatino Linotype" pitchFamily="18" charset="0"/>
              </a:rPr>
              <a:t>hematomas. </a:t>
            </a:r>
            <a:endParaRPr lang="en-US" sz="2000" dirty="0">
              <a:solidFill>
                <a:prstClr val="black"/>
              </a:solidFill>
              <a:latin typeface="Palatino Linotype" pitchFamily="18" charset="0"/>
            </a:endParaRPr>
          </a:p>
          <a:p>
            <a:pPr marL="914400" lvl="1" indent="-457200">
              <a:buFont typeface="Arial" panose="020B0604020202020204" pitchFamily="34" charset="0"/>
              <a:buChar char="•"/>
            </a:pPr>
            <a:endParaRPr lang="ru-RU"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The effect of blunt force in the area of ​​the carotid bifurcation - compression on the carotid body.</a:t>
            </a:r>
          </a:p>
          <a:p>
            <a:pPr marL="914400" lvl="1" indent="-457200">
              <a:buFont typeface="Arial" panose="020B0604020202020204" pitchFamily="34" charset="0"/>
              <a:buChar char="•"/>
            </a:pPr>
            <a:endParaRPr lang="ru-RU"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Sharp force (cuts, stab wounds, </a:t>
            </a:r>
            <a:r>
              <a:rPr lang="en-US" sz="2000" dirty="0" smtClean="0">
                <a:solidFill>
                  <a:prstClr val="black"/>
                </a:solidFill>
                <a:latin typeface="Palatino Linotype" pitchFamily="18" charset="0"/>
              </a:rPr>
              <a:t>firearm </a:t>
            </a:r>
            <a:r>
              <a:rPr lang="en-US" sz="2000" dirty="0">
                <a:solidFill>
                  <a:prstClr val="black"/>
                </a:solidFill>
                <a:latin typeface="Palatino Linotype" pitchFamily="18" charset="0"/>
              </a:rPr>
              <a:t>wounds) with cutting of the carotid arteries results </a:t>
            </a:r>
            <a:r>
              <a:rPr lang="en-US" sz="2000" dirty="0" smtClean="0">
                <a:solidFill>
                  <a:prstClr val="black"/>
                </a:solidFill>
                <a:latin typeface="Palatino Linotype" pitchFamily="18" charset="0"/>
              </a:rPr>
              <a:t>in</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rapid </a:t>
            </a:r>
            <a:r>
              <a:rPr lang="en-US" sz="2000" dirty="0">
                <a:solidFill>
                  <a:prstClr val="black"/>
                </a:solidFill>
                <a:latin typeface="Palatino Linotype" pitchFamily="18" charset="0"/>
              </a:rPr>
              <a:t>bleeding.</a:t>
            </a:r>
          </a:p>
          <a:p>
            <a:pPr marL="914400" lvl="1" indent="-457200">
              <a:buFont typeface="Arial" panose="020B0604020202020204" pitchFamily="34" charset="0"/>
              <a:buChar char="•"/>
            </a:pPr>
            <a:endParaRPr lang="sr-Cyrl-RS"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Injury </a:t>
            </a:r>
            <a:r>
              <a:rPr lang="en-US" sz="2000" dirty="0" smtClean="0">
                <a:solidFill>
                  <a:prstClr val="black"/>
                </a:solidFill>
                <a:latin typeface="Palatino Linotype" pitchFamily="18" charset="0"/>
              </a:rPr>
              <a:t>of </a:t>
            </a:r>
            <a:r>
              <a:rPr lang="en-US" sz="2000" dirty="0">
                <a:solidFill>
                  <a:prstClr val="black"/>
                </a:solidFill>
                <a:latin typeface="Palatino Linotype" pitchFamily="18" charset="0"/>
              </a:rPr>
              <a:t>the internal </a:t>
            </a:r>
            <a:r>
              <a:rPr lang="en-US" sz="2000" dirty="0" smtClean="0">
                <a:solidFill>
                  <a:prstClr val="black"/>
                </a:solidFill>
                <a:latin typeface="Palatino Linotype" pitchFamily="18" charset="0"/>
              </a:rPr>
              <a:t>jugular</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vein </a:t>
            </a:r>
            <a:r>
              <a:rPr lang="en-US" sz="2000" dirty="0">
                <a:solidFill>
                  <a:prstClr val="black"/>
                </a:solidFill>
                <a:latin typeface="Palatino Linotype" pitchFamily="18" charset="0"/>
              </a:rPr>
              <a:t>results in bleeding or </a:t>
            </a:r>
            <a:r>
              <a:rPr lang="en-US" sz="2000" dirty="0" smtClean="0">
                <a:solidFill>
                  <a:prstClr val="black"/>
                </a:solidFill>
                <a:latin typeface="Palatino Linotype" pitchFamily="18" charset="0"/>
              </a:rPr>
              <a:t>gas</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embolism</a:t>
            </a:r>
            <a:r>
              <a:rPr lang="en-US" sz="2000" dirty="0">
                <a:solidFill>
                  <a:prstClr val="black"/>
                </a:solidFill>
                <a:latin typeface="Palatino Linotype" pitchFamily="18" charset="0"/>
              </a:rPr>
              <a:t>.</a:t>
            </a:r>
          </a:p>
          <a:p>
            <a:pPr lvl="1"/>
            <a:endParaRPr lang="sr-Cyrl-RS"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First aid - digital compression.</a:t>
            </a:r>
          </a:p>
          <a:p>
            <a:pPr lvl="1"/>
            <a:endParaRPr lang="sr-Cyrl-RS"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Suture or ligation</a:t>
            </a:r>
          </a:p>
          <a:p>
            <a:pPr lvl="1"/>
            <a:r>
              <a:rPr lang="sr-Latn-RS" sz="2000" i="1" dirty="0" smtClean="0">
                <a:solidFill>
                  <a:prstClr val="black"/>
                </a:solidFill>
                <a:latin typeface="Palatino Linotype" pitchFamily="18" charset="0"/>
              </a:rPr>
              <a:t>       a. carotis externae </a:t>
            </a:r>
            <a:r>
              <a:rPr lang="en-US" sz="2000" dirty="0" smtClean="0">
                <a:solidFill>
                  <a:prstClr val="black"/>
                </a:solidFill>
                <a:latin typeface="Palatino Linotype" pitchFamily="18" charset="0"/>
              </a:rPr>
              <a:t>and</a:t>
            </a:r>
            <a:r>
              <a:rPr lang="sr-Cyrl-RS" sz="2000" dirty="0" smtClean="0">
                <a:solidFill>
                  <a:prstClr val="black"/>
                </a:solidFill>
                <a:latin typeface="Palatino Linotype" pitchFamily="18" charset="0"/>
              </a:rPr>
              <a:t> </a:t>
            </a:r>
            <a:endParaRPr lang="sr-Latn-RS" sz="2000" dirty="0" smtClean="0">
              <a:solidFill>
                <a:prstClr val="black"/>
              </a:solidFill>
              <a:latin typeface="Palatino Linotype" pitchFamily="18" charset="0"/>
            </a:endParaRPr>
          </a:p>
          <a:p>
            <a:pPr lvl="1"/>
            <a:r>
              <a:rPr lang="sr-Latn-RS" sz="2000" i="1" dirty="0">
                <a:solidFill>
                  <a:prstClr val="black"/>
                </a:solidFill>
                <a:latin typeface="Palatino Linotype" pitchFamily="18" charset="0"/>
              </a:rPr>
              <a:t> </a:t>
            </a:r>
            <a:r>
              <a:rPr lang="sr-Latn-RS" sz="2000" i="1" dirty="0" smtClean="0">
                <a:solidFill>
                  <a:prstClr val="black"/>
                </a:solidFill>
                <a:latin typeface="Palatino Linotype" pitchFamily="18" charset="0"/>
              </a:rPr>
              <a:t>      v. jugularis internae.</a:t>
            </a:r>
            <a:endParaRPr lang="ru-RU" sz="2000" dirty="0">
              <a:solidFill>
                <a:prstClr val="black"/>
              </a:solidFill>
              <a:latin typeface="Palatino Linotype" pitchFamily="18"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1292" y="3505200"/>
            <a:ext cx="4406508" cy="3282701"/>
          </a:xfrm>
          <a:prstGeom prst="rect">
            <a:avLst/>
          </a:prstGeom>
        </p:spPr>
      </p:pic>
    </p:spTree>
    <p:extLst>
      <p:ext uri="{BB962C8B-B14F-4D97-AF65-F5344CB8AC3E}">
        <p14:creationId xmlns:p14="http://schemas.microsoft.com/office/powerpoint/2010/main" val="845142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Neck injuries</a:t>
            </a:r>
          </a:p>
        </p:txBody>
      </p:sp>
      <p:sp>
        <p:nvSpPr>
          <p:cNvPr id="3" name="Rectangle 2"/>
          <p:cNvSpPr/>
          <p:nvPr/>
        </p:nvSpPr>
        <p:spPr>
          <a:xfrm>
            <a:off x="228600" y="1085491"/>
            <a:ext cx="8839200" cy="5755422"/>
          </a:xfrm>
          <a:prstGeom prst="rect">
            <a:avLst/>
          </a:prstGeom>
        </p:spPr>
        <p:txBody>
          <a:bodyPr wrap="square">
            <a:spAutoFit/>
          </a:bodyPr>
          <a:lstStyle/>
          <a:p>
            <a:pPr marL="285750" indent="-285750">
              <a:buFont typeface="Wingdings" panose="05000000000000000000" pitchFamily="2" charset="2"/>
              <a:buChar char="§"/>
            </a:pPr>
            <a:r>
              <a:rPr lang="en-US" sz="2000" b="1" dirty="0">
                <a:solidFill>
                  <a:prstClr val="black"/>
                </a:solidFill>
                <a:latin typeface="Palatino Linotype" pitchFamily="18" charset="0"/>
              </a:rPr>
              <a:t>Nerve injuries</a:t>
            </a:r>
          </a:p>
          <a:p>
            <a:pPr marL="914400" lvl="1" indent="-457200">
              <a:buFont typeface="Arial" panose="020B0604020202020204" pitchFamily="34" charset="0"/>
              <a:buChar char="•"/>
            </a:pPr>
            <a:r>
              <a:rPr lang="en-US" sz="2000" dirty="0" smtClean="0">
                <a:solidFill>
                  <a:prstClr val="black"/>
                </a:solidFill>
                <a:latin typeface="Palatino Linotype" pitchFamily="18" charset="0"/>
              </a:rPr>
              <a:t>Injuries </a:t>
            </a:r>
            <a:r>
              <a:rPr lang="en-US" sz="2000" dirty="0">
                <a:solidFill>
                  <a:prstClr val="black"/>
                </a:solidFill>
                <a:latin typeface="Palatino Linotype" pitchFamily="18" charset="0"/>
              </a:rPr>
              <a:t>of the brachial plexus </a:t>
            </a:r>
            <a:r>
              <a:rPr lang="en-US" sz="2000" dirty="0" smtClean="0">
                <a:solidFill>
                  <a:prstClr val="black"/>
                </a:solidFill>
                <a:latin typeface="Palatino Linotype" pitchFamily="18" charset="0"/>
              </a:rPr>
              <a:t>and </a:t>
            </a:r>
            <a:r>
              <a:rPr lang="sr-Latn-RS" sz="2000" i="1" dirty="0" smtClean="0">
                <a:solidFill>
                  <a:prstClr val="black"/>
                </a:solidFill>
                <a:latin typeface="Palatino Linotype" pitchFamily="18" charset="0"/>
              </a:rPr>
              <a:t>n. vagus</a:t>
            </a:r>
            <a:r>
              <a:rPr lang="sr-Latn-RS" sz="2000" dirty="0" smtClean="0">
                <a:solidFill>
                  <a:prstClr val="black"/>
                </a:solidFill>
                <a:latin typeface="Palatino Linotype" pitchFamily="18" charset="0"/>
              </a:rPr>
              <a:t>.</a:t>
            </a:r>
          </a:p>
          <a:p>
            <a:pPr marL="914400" lvl="1" indent="-457200">
              <a:buFont typeface="Arial" panose="020B0604020202020204" pitchFamily="34" charset="0"/>
              <a:buChar char="•"/>
            </a:pPr>
            <a:endParaRPr lang="ru-RU"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An injury to the </a:t>
            </a:r>
            <a:r>
              <a:rPr lang="en-US" sz="2000" dirty="0" err="1">
                <a:solidFill>
                  <a:prstClr val="black"/>
                </a:solidFill>
                <a:latin typeface="Palatino Linotype" pitchFamily="18" charset="0"/>
              </a:rPr>
              <a:t>vagus</a:t>
            </a:r>
            <a:r>
              <a:rPr lang="en-US" sz="2000" dirty="0">
                <a:solidFill>
                  <a:prstClr val="black"/>
                </a:solidFill>
                <a:latin typeface="Palatino Linotype" pitchFamily="18" charset="0"/>
              </a:rPr>
              <a:t> nerve can result in immediate cessation of breathing and heart rate.</a:t>
            </a:r>
          </a:p>
          <a:p>
            <a:pPr marL="914400" lvl="1" indent="-457200">
              <a:buFont typeface="Arial" panose="020B0604020202020204" pitchFamily="34" charset="0"/>
              <a:buChar char="•"/>
            </a:pPr>
            <a:endParaRPr lang="ru-RU"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Injury </a:t>
            </a:r>
            <a:r>
              <a:rPr lang="en-US" sz="2000" dirty="0" smtClean="0">
                <a:solidFill>
                  <a:prstClr val="black"/>
                </a:solidFill>
                <a:latin typeface="Palatino Linotype" pitchFamily="18" charset="0"/>
              </a:rPr>
              <a:t>of the </a:t>
            </a:r>
            <a:r>
              <a:rPr lang="en-US" sz="2000" i="1" dirty="0" smtClean="0">
                <a:solidFill>
                  <a:prstClr val="black"/>
                </a:solidFill>
                <a:latin typeface="Palatino Linotype" pitchFamily="18" charset="0"/>
              </a:rPr>
              <a:t>n</a:t>
            </a:r>
            <a:r>
              <a:rPr lang="en-US" sz="2000" i="1" dirty="0">
                <a:solidFill>
                  <a:prstClr val="black"/>
                </a:solidFill>
                <a:latin typeface="Palatino Linotype" pitchFamily="18" charset="0"/>
              </a:rPr>
              <a:t>. </a:t>
            </a:r>
            <a:r>
              <a:rPr lang="en-US" sz="2000" i="1" dirty="0" err="1">
                <a:solidFill>
                  <a:prstClr val="black"/>
                </a:solidFill>
                <a:latin typeface="Palatino Linotype" pitchFamily="18" charset="0"/>
              </a:rPr>
              <a:t>laryngeus</a:t>
            </a:r>
            <a:r>
              <a:rPr lang="en-US" sz="2000" i="1" dirty="0">
                <a:solidFill>
                  <a:prstClr val="black"/>
                </a:solidFill>
                <a:latin typeface="Palatino Linotype" pitchFamily="18" charset="0"/>
              </a:rPr>
              <a:t> </a:t>
            </a:r>
            <a:r>
              <a:rPr lang="en-US" sz="2000" i="1" dirty="0" err="1">
                <a:solidFill>
                  <a:prstClr val="black"/>
                </a:solidFill>
                <a:latin typeface="Palatino Linotype" pitchFamily="18" charset="0"/>
              </a:rPr>
              <a:t>reccurens</a:t>
            </a:r>
            <a:r>
              <a:rPr lang="en-US" sz="2000" i="1" dirty="0">
                <a:solidFill>
                  <a:prstClr val="black"/>
                </a:solidFill>
                <a:latin typeface="Palatino Linotype" pitchFamily="18" charset="0"/>
              </a:rPr>
              <a:t> </a:t>
            </a:r>
            <a:r>
              <a:rPr lang="en-US" sz="2000" dirty="0">
                <a:solidFill>
                  <a:prstClr val="black"/>
                </a:solidFill>
                <a:latin typeface="Palatino Linotype" pitchFamily="18" charset="0"/>
              </a:rPr>
              <a:t>causes hoarseness, dyspnea, dysphagia.</a:t>
            </a:r>
          </a:p>
          <a:p>
            <a:pPr marL="914400" lvl="1" indent="-457200">
              <a:buFont typeface="Arial" panose="020B0604020202020204" pitchFamily="34" charset="0"/>
              <a:buChar char="•"/>
            </a:pPr>
            <a:endParaRPr lang="sr-Cyrl-RS"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Injury to the cervical sympathetic nerve results in the appearance of Horner's syndrome (ptosis, </a:t>
            </a:r>
            <a:r>
              <a:rPr lang="en-US" sz="2000" dirty="0" err="1">
                <a:solidFill>
                  <a:prstClr val="black"/>
                </a:solidFill>
                <a:latin typeface="Palatino Linotype" pitchFamily="18" charset="0"/>
              </a:rPr>
              <a:t>miosis</a:t>
            </a:r>
            <a:r>
              <a:rPr lang="en-US" sz="2000" dirty="0">
                <a:solidFill>
                  <a:prstClr val="black"/>
                </a:solidFill>
                <a:latin typeface="Palatino Linotype" pitchFamily="18" charset="0"/>
              </a:rPr>
              <a:t>, </a:t>
            </a:r>
            <a:r>
              <a:rPr lang="en-US" sz="2000" dirty="0" err="1">
                <a:solidFill>
                  <a:prstClr val="black"/>
                </a:solidFill>
                <a:latin typeface="Palatino Linotype" pitchFamily="18" charset="0"/>
              </a:rPr>
              <a:t>enophthalmos</a:t>
            </a:r>
            <a:r>
              <a:rPr lang="en-US" sz="2000" dirty="0">
                <a:solidFill>
                  <a:prstClr val="black"/>
                </a:solidFill>
                <a:latin typeface="Palatino Linotype" pitchFamily="18" charset="0"/>
              </a:rPr>
              <a:t>, </a:t>
            </a:r>
            <a:r>
              <a:rPr lang="en-US" sz="2000" dirty="0" err="1">
                <a:solidFill>
                  <a:prstClr val="black"/>
                </a:solidFill>
                <a:latin typeface="Palatino Linotype" pitchFamily="18" charset="0"/>
              </a:rPr>
              <a:t>anhidrosis</a:t>
            </a:r>
            <a:r>
              <a:rPr lang="en-US" sz="2000" dirty="0">
                <a:solidFill>
                  <a:prstClr val="black"/>
                </a:solidFill>
                <a:latin typeface="Palatino Linotype" pitchFamily="18" charset="0"/>
              </a:rPr>
              <a:t>).</a:t>
            </a:r>
          </a:p>
          <a:p>
            <a:pPr lvl="1"/>
            <a:endParaRPr lang="sr-Cyrl-RS" sz="800" dirty="0" smtClean="0">
              <a:solidFill>
                <a:prstClr val="black"/>
              </a:solidFill>
              <a:latin typeface="Palatino Linotype" pitchFamily="18" charset="0"/>
            </a:endParaRPr>
          </a:p>
          <a:p>
            <a:pPr marL="914400" lvl="1" indent="-457200">
              <a:buFont typeface="Arial" panose="020B0604020202020204" pitchFamily="34" charset="0"/>
              <a:buChar char="•"/>
            </a:pPr>
            <a:r>
              <a:rPr lang="en-US" sz="2000" dirty="0">
                <a:solidFill>
                  <a:prstClr val="black"/>
                </a:solidFill>
                <a:latin typeface="Palatino Linotype" pitchFamily="18" charset="0"/>
              </a:rPr>
              <a:t>Mechanism of nerve injury – nerve contusion by blunt force and compressive effect of hematoma / direct cutting of nerve by sharp force.</a:t>
            </a:r>
          </a:p>
          <a:p>
            <a:pPr marL="914400" lvl="1" indent="-457200">
              <a:buFont typeface="Arial" panose="020B0604020202020204" pitchFamily="34" charset="0"/>
              <a:buChar char="•"/>
            </a:pPr>
            <a:r>
              <a:rPr lang="en-US" sz="2000" dirty="0" smtClean="0">
                <a:solidFill>
                  <a:prstClr val="black"/>
                </a:solidFill>
                <a:latin typeface="Palatino Linotype" pitchFamily="18" charset="0"/>
              </a:rPr>
              <a:t>Treatment </a:t>
            </a:r>
            <a:r>
              <a:rPr lang="en-US" sz="2000" dirty="0">
                <a:solidFill>
                  <a:prstClr val="black"/>
                </a:solidFill>
                <a:latin typeface="Palatino Linotype" pitchFamily="18" charset="0"/>
              </a:rPr>
              <a:t>– hematoma evacuation, nerve suture.</a:t>
            </a:r>
          </a:p>
          <a:p>
            <a:pPr marL="914400" lvl="1" indent="-457200">
              <a:buFont typeface="Arial" panose="020B0604020202020204" pitchFamily="34" charset="0"/>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Thoracic duct injuries</a:t>
            </a:r>
          </a:p>
          <a:p>
            <a:pPr marL="800100" lvl="1" indent="-342900">
              <a:buFont typeface="Arial" panose="020B0604020202020204" pitchFamily="34" charset="0"/>
              <a:buChar char="•"/>
            </a:pPr>
            <a:r>
              <a:rPr lang="en-US" sz="2000" dirty="0">
                <a:solidFill>
                  <a:prstClr val="black"/>
                </a:solidFill>
                <a:latin typeface="Palatino Linotype" pitchFamily="18" charset="0"/>
              </a:rPr>
              <a:t>During surgical procedures, they are manifested by a sudden outflow of lymph - </a:t>
            </a:r>
            <a:r>
              <a:rPr lang="en-US" sz="2000" dirty="0" err="1" smtClean="0">
                <a:solidFill>
                  <a:prstClr val="black"/>
                </a:solidFill>
                <a:latin typeface="Palatino Linotype" pitchFamily="18" charset="0"/>
              </a:rPr>
              <a:t>chyle</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fistula.</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Treatment </a:t>
            </a:r>
            <a:r>
              <a:rPr lang="en-US" sz="2000" dirty="0">
                <a:solidFill>
                  <a:prstClr val="black"/>
                </a:solidFill>
                <a:latin typeface="Palatino Linotype" pitchFamily="18" charset="0"/>
              </a:rPr>
              <a:t>- ligature.</a:t>
            </a:r>
          </a:p>
        </p:txBody>
      </p:sp>
    </p:spTree>
    <p:extLst>
      <p:ext uri="{BB962C8B-B14F-4D97-AF65-F5344CB8AC3E}">
        <p14:creationId xmlns:p14="http://schemas.microsoft.com/office/powerpoint/2010/main" val="3641213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Neuralgia </a:t>
            </a:r>
            <a:r>
              <a:rPr lang="en-US" sz="3500" b="1" dirty="0" smtClean="0">
                <a:solidFill>
                  <a:srgbClr val="FF0000"/>
                </a:solidFill>
                <a:latin typeface="Palatino Linotype" pitchFamily="18" charset="0"/>
              </a:rPr>
              <a:t>of the</a:t>
            </a:r>
            <a:r>
              <a:rPr lang="sr-Cyrl-RS" sz="3500" b="1" dirty="0" smtClean="0">
                <a:solidFill>
                  <a:srgbClr val="FF0000"/>
                </a:solidFill>
                <a:latin typeface="Palatino Linotype" pitchFamily="18" charset="0"/>
              </a:rPr>
              <a:t> </a:t>
            </a:r>
            <a:r>
              <a:rPr lang="sr-Latn-RS" sz="3500" b="1" i="1" dirty="0" smtClean="0">
                <a:solidFill>
                  <a:srgbClr val="FF0000"/>
                </a:solidFill>
                <a:latin typeface="Palatino Linotype" pitchFamily="18" charset="0"/>
              </a:rPr>
              <a:t>n. </a:t>
            </a:r>
            <a:r>
              <a:rPr lang="en-US" sz="3500" b="1" i="1" dirty="0" smtClean="0">
                <a:solidFill>
                  <a:srgbClr val="FF0000"/>
                </a:solidFill>
                <a:latin typeface="Palatino Linotype" pitchFamily="18" charset="0"/>
              </a:rPr>
              <a:t>v</a:t>
            </a:r>
            <a:r>
              <a:rPr lang="sr-Latn-RS" sz="3500" b="1" i="1" dirty="0" smtClean="0">
                <a:solidFill>
                  <a:srgbClr val="FF0000"/>
                </a:solidFill>
                <a:latin typeface="Palatino Linotype" pitchFamily="18" charset="0"/>
              </a:rPr>
              <a:t>agus</a:t>
            </a:r>
            <a:endParaRPr lang="ru-RU" sz="3500" b="1" i="1" dirty="0">
              <a:solidFill>
                <a:srgbClr val="FF0000"/>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324535"/>
          </a:xfrm>
          <a:prstGeom prst="rect">
            <a:avLst/>
          </a:prstGeom>
        </p:spPr>
        <p:txBody>
          <a:bodyPr wrap="square">
            <a:spAutoFit/>
          </a:bodyPr>
          <a:lstStyle/>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Two sensitive branches of </a:t>
            </a:r>
            <a:r>
              <a:rPr lang="en-US" sz="2000" i="1" dirty="0" err="1" smtClean="0">
                <a:solidFill>
                  <a:prstClr val="black"/>
                </a:solidFill>
                <a:latin typeface="Palatino Linotype" pitchFamily="18" charset="0"/>
              </a:rPr>
              <a:t>n.vagus</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are most often the cause of neuralgic pains.</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Neuralgia of the </a:t>
            </a:r>
            <a:r>
              <a:rPr lang="en-US" sz="2000" b="1" dirty="0">
                <a:solidFill>
                  <a:prstClr val="black"/>
                </a:solidFill>
                <a:latin typeface="Palatino Linotype" pitchFamily="18" charset="0"/>
              </a:rPr>
              <a:t>internal branch of </a:t>
            </a:r>
            <a:r>
              <a:rPr lang="en-US" sz="2000" b="1" i="1" dirty="0">
                <a:solidFill>
                  <a:prstClr val="black"/>
                </a:solidFill>
                <a:latin typeface="Palatino Linotype" pitchFamily="18" charset="0"/>
              </a:rPr>
              <a:t>n. </a:t>
            </a:r>
            <a:r>
              <a:rPr lang="en-US" sz="2000" b="1" i="1" dirty="0" err="1">
                <a:solidFill>
                  <a:prstClr val="black"/>
                </a:solidFill>
                <a:latin typeface="Palatino Linotype" pitchFamily="18" charset="0"/>
              </a:rPr>
              <a:t>laryngeus</a:t>
            </a:r>
            <a:r>
              <a:rPr lang="en-US" sz="2000" b="1" i="1" dirty="0">
                <a:solidFill>
                  <a:prstClr val="black"/>
                </a:solidFill>
                <a:latin typeface="Palatino Linotype" pitchFamily="18" charset="0"/>
              </a:rPr>
              <a:t> superior </a:t>
            </a:r>
            <a:r>
              <a:rPr lang="en-US" sz="2000" dirty="0">
                <a:solidFill>
                  <a:prstClr val="black"/>
                </a:solidFill>
                <a:latin typeface="Palatino Linotype" pitchFamily="18" charset="0"/>
              </a:rPr>
              <a:t>is clinically manifested by radiating pain laterally on the neck, with the greatest intensity in the region of the </a:t>
            </a:r>
            <a:r>
              <a:rPr lang="en-US" sz="2000" dirty="0" smtClean="0">
                <a:solidFill>
                  <a:prstClr val="black"/>
                </a:solidFill>
                <a:latin typeface="Palatino Linotype" pitchFamily="18" charset="0"/>
              </a:rPr>
              <a:t>greater </a:t>
            </a:r>
            <a:r>
              <a:rPr lang="en-US" sz="2000" dirty="0">
                <a:solidFill>
                  <a:prstClr val="black"/>
                </a:solidFill>
                <a:latin typeface="Palatino Linotype" pitchFamily="18" charset="0"/>
              </a:rPr>
              <a:t>horns of the hyoid bone.</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Neuralgia </a:t>
            </a:r>
            <a:r>
              <a:rPr lang="en-US" sz="2000" dirty="0" smtClean="0">
                <a:solidFill>
                  <a:prstClr val="black"/>
                </a:solidFill>
                <a:latin typeface="Palatino Linotype" pitchFamily="18" charset="0"/>
              </a:rPr>
              <a:t>of the </a:t>
            </a:r>
            <a:r>
              <a:rPr lang="en-US" sz="2000" b="1" i="1" dirty="0" smtClean="0">
                <a:solidFill>
                  <a:prstClr val="black"/>
                </a:solidFill>
                <a:latin typeface="Palatino Linotype" pitchFamily="18" charset="0"/>
              </a:rPr>
              <a:t>n</a:t>
            </a:r>
            <a:r>
              <a:rPr lang="en-US" sz="2000" b="1" i="1" dirty="0">
                <a:solidFill>
                  <a:prstClr val="black"/>
                </a:solidFill>
                <a:latin typeface="Palatino Linotype" pitchFamily="18" charset="0"/>
              </a:rPr>
              <a:t>. </a:t>
            </a:r>
            <a:r>
              <a:rPr lang="en-US" sz="2000" b="1" i="1" dirty="0" err="1">
                <a:solidFill>
                  <a:prstClr val="black"/>
                </a:solidFill>
                <a:latin typeface="Palatino Linotype" pitchFamily="18" charset="0"/>
              </a:rPr>
              <a:t>auricularis</a:t>
            </a:r>
            <a:r>
              <a:rPr lang="en-US" sz="2000" dirty="0">
                <a:solidFill>
                  <a:prstClr val="black"/>
                </a:solidFill>
                <a:latin typeface="Palatino Linotype" pitchFamily="18" charset="0"/>
              </a:rPr>
              <a:t> gives sharp radiating </a:t>
            </a:r>
            <a:r>
              <a:rPr lang="en-US" sz="2000" dirty="0" err="1" smtClean="0">
                <a:solidFill>
                  <a:prstClr val="black"/>
                </a:solidFill>
                <a:latin typeface="Palatino Linotype" pitchFamily="18" charset="0"/>
              </a:rPr>
              <a:t>retroauricular</a:t>
            </a:r>
            <a:r>
              <a:rPr lang="en-US" sz="2000" dirty="0">
                <a:solidFill>
                  <a:prstClr val="black"/>
                </a:solidFill>
                <a:latin typeface="Palatino Linotype" pitchFamily="18" charset="0"/>
              </a:rPr>
              <a:t>, occipital pain and towards the shoulder.</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Therapy includes local heating, application of analgesics, nerve blockade with local anesthetic, and in severe cases, surgical resection of the nerve.</a:t>
            </a:r>
          </a:p>
          <a:p>
            <a:pPr marL="285750" indent="-285750">
              <a:buFont typeface="Wingdings" panose="05000000000000000000" pitchFamily="2" charset="2"/>
              <a:buChar char="§"/>
            </a:pPr>
            <a:endParaRPr lang="sr-Cyrl-RS" sz="2000" dirty="0" smtClean="0">
              <a:solidFill>
                <a:prstClr val="black"/>
              </a:solidFill>
              <a:latin typeface="Palatino Linotype" pitchFamily="18" charset="0"/>
            </a:endParaRPr>
          </a:p>
        </p:txBody>
      </p:sp>
    </p:spTree>
    <p:extLst>
      <p:ext uri="{BB962C8B-B14F-4D97-AF65-F5344CB8AC3E}">
        <p14:creationId xmlns:p14="http://schemas.microsoft.com/office/powerpoint/2010/main" val="1247541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404" y="762000"/>
            <a:ext cx="8839200" cy="5632311"/>
          </a:xfrm>
          <a:prstGeom prst="rect">
            <a:avLst/>
          </a:prstGeom>
        </p:spPr>
        <p:txBody>
          <a:bodyPr wrap="square">
            <a:spAutoFit/>
          </a:bodyPr>
          <a:lstStyle/>
          <a:p>
            <a:pPr marL="285750" indent="-285750">
              <a:buFont typeface="Wingdings" panose="05000000000000000000" pitchFamily="2" charset="2"/>
              <a:buChar char="§"/>
            </a:pPr>
            <a:r>
              <a:rPr lang="en-US" sz="2000" b="1" dirty="0">
                <a:solidFill>
                  <a:prstClr val="black"/>
                </a:solidFill>
                <a:latin typeface="Palatino Linotype" pitchFamily="18" charset="0"/>
              </a:rPr>
              <a:t>Blood vessels of the neck:</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a. carrotis communis, externa et interna</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v. jugularis interna</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Latn-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Innervation of the neck:</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Cervical </a:t>
            </a:r>
            <a:r>
              <a:rPr lang="en-US" sz="2000" dirty="0" err="1" smtClean="0">
                <a:solidFill>
                  <a:prstClr val="black"/>
                </a:solidFill>
                <a:latin typeface="Palatino Linotype" pitchFamily="18" charset="0"/>
              </a:rPr>
              <a:t>plexux</a:t>
            </a:r>
            <a:r>
              <a:rPr lang="en-US" sz="2000" dirty="0" smtClean="0">
                <a:solidFill>
                  <a:prstClr val="black"/>
                </a:solidFill>
                <a:latin typeface="Palatino Linotype" pitchFamily="18" charset="0"/>
              </a:rPr>
              <a:t> </a:t>
            </a:r>
            <a:r>
              <a:rPr lang="sr-Cyrl-RS" sz="2000" dirty="0" smtClean="0">
                <a:solidFill>
                  <a:prstClr val="black"/>
                </a:solidFill>
                <a:latin typeface="Palatino Linotype" pitchFamily="18" charset="0"/>
              </a:rPr>
              <a:t>(</a:t>
            </a:r>
            <a:r>
              <a:rPr lang="en-US" sz="2000" dirty="0" err="1" smtClean="0">
                <a:solidFill>
                  <a:prstClr val="black"/>
                </a:solidFill>
                <a:latin typeface="Palatino Linotype" pitchFamily="18" charset="0"/>
              </a:rPr>
              <a:t>C1-C4</a:t>
            </a:r>
            <a:r>
              <a:rPr lang="sr-Cyrl-RS" sz="2000" dirty="0" smtClean="0">
                <a:solidFill>
                  <a:prstClr val="black"/>
                </a:solidFill>
                <a:latin typeface="Palatino Linotype" pitchFamily="18" charset="0"/>
              </a:rPr>
              <a:t>)</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 hypoglossus</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 glossopharyngeus</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 vagus</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 accesorius</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Sympathetic nerves</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Neck lymphatic system:</a:t>
            </a:r>
          </a:p>
          <a:p>
            <a:pPr marL="800100" lvl="1" indent="-342900">
              <a:buFont typeface="Arial" panose="020B0604020202020204" pitchFamily="34" charset="0"/>
              <a:buChar char="•"/>
            </a:pPr>
            <a:r>
              <a:rPr lang="sr-Cyrl-RS" sz="2000" dirty="0" smtClean="0">
                <a:solidFill>
                  <a:prstClr val="black"/>
                </a:solidFill>
                <a:latin typeface="Palatino Linotype" pitchFamily="18" charset="0"/>
              </a:rPr>
              <a:t>300 </a:t>
            </a:r>
            <a:r>
              <a:rPr lang="en-US" sz="2000" dirty="0" smtClean="0">
                <a:solidFill>
                  <a:prstClr val="black"/>
                </a:solidFill>
                <a:latin typeface="Palatino Linotype" pitchFamily="18" charset="0"/>
              </a:rPr>
              <a:t>lymph nodes</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Ductus thoracicus</a:t>
            </a: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Ductus lymphaticus dexter</a:t>
            </a:r>
            <a:endParaRPr lang="ru-RU" sz="2000" dirty="0" smtClean="0">
              <a:solidFill>
                <a:prstClr val="black"/>
              </a:solidFill>
              <a:latin typeface="Palatino Linotype" pitchFamily="18" charset="0"/>
            </a:endParaRPr>
          </a:p>
        </p:txBody>
      </p:sp>
      <p:sp>
        <p:nvSpPr>
          <p:cNvPr id="4"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Neck</a:t>
            </a:r>
            <a:endParaRPr lang="ru-RU" sz="3500" b="1" dirty="0">
              <a:solidFill>
                <a:srgbClr val="FF0000"/>
              </a:solidFill>
              <a:latin typeface="Palatino Linotype"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0043" y="1981200"/>
            <a:ext cx="4636576" cy="3419475"/>
          </a:xfrm>
          <a:prstGeom prst="rect">
            <a:avLst/>
          </a:prstGeom>
        </p:spPr>
      </p:pic>
    </p:spTree>
    <p:extLst>
      <p:ext uri="{BB962C8B-B14F-4D97-AF65-F5344CB8AC3E}">
        <p14:creationId xmlns:p14="http://schemas.microsoft.com/office/powerpoint/2010/main" val="502998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white"/>
                </a:solidFill>
                <a:latin typeface="Palatino Linotype" pitchFamily="18" charset="0"/>
              </a:rPr>
              <a:t>Neck tumors</a:t>
            </a:r>
            <a:endParaRPr lang="ru-RU" sz="3500" b="1" dirty="0">
              <a:solidFill>
                <a:prstClr val="white"/>
              </a:solidFill>
              <a:latin typeface="Palatino Linotype" pitchFamily="18" charset="0"/>
            </a:endParaRPr>
          </a:p>
        </p:txBody>
      </p:sp>
      <p:sp>
        <p:nvSpPr>
          <p:cNvPr id="3" name="Rectangle 2"/>
          <p:cNvSpPr/>
          <p:nvPr/>
        </p:nvSpPr>
        <p:spPr>
          <a:xfrm>
            <a:off x="228600" y="1174198"/>
            <a:ext cx="8839200" cy="5570756"/>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Benign tumors of the neck:</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800100" lvl="1" indent="-342900">
              <a:buFont typeface="Arial" panose="020B0604020202020204" pitchFamily="34" charset="0"/>
              <a:buChar char="•"/>
            </a:pPr>
            <a:r>
              <a:rPr lang="en-US" sz="2000" dirty="0" err="1" smtClean="0">
                <a:solidFill>
                  <a:prstClr val="black"/>
                </a:solidFill>
                <a:latin typeface="Palatino Linotype" pitchFamily="18" charset="0"/>
              </a:rPr>
              <a:t>Paraganglioma</a:t>
            </a:r>
            <a:endParaRPr lang="en-US" sz="2000" dirty="0">
              <a:solidFill>
                <a:prstClr val="black"/>
              </a:solidFill>
              <a:latin typeface="Palatino Linotype" pitchFamily="18" charset="0"/>
            </a:endParaRP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Lipoma</a:t>
            </a:r>
            <a:endParaRPr lang="ru-RU" sz="2000" dirty="0" smtClean="0">
              <a:solidFill>
                <a:prstClr val="black"/>
              </a:solidFill>
              <a:latin typeface="Palatino Linotype" pitchFamily="18" charset="0"/>
            </a:endParaRP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Madelung</a:t>
            </a:r>
            <a:r>
              <a:rPr lang="en-US" sz="2000" dirty="0" smtClean="0">
                <a:solidFill>
                  <a:prstClr val="black"/>
                </a:solidFill>
                <a:latin typeface="Palatino Linotype" pitchFamily="18" charset="0"/>
              </a:rPr>
              <a:t> disease</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Schwannoma</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Malignant tumors of the neck:</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Primary malignant lymphadenopathy of the neck</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sr-Latn-RS" sz="2000" dirty="0">
                <a:solidFill>
                  <a:prstClr val="black"/>
                </a:solidFill>
                <a:latin typeface="Palatino Linotype" pitchFamily="18" charset="0"/>
              </a:rPr>
              <a:t>Hodgkin lymphoma</a:t>
            </a:r>
          </a:p>
          <a:p>
            <a:pPr marL="1257300" lvl="2" indent="-342900">
              <a:buFont typeface="Courier New" panose="02070309020205020404" pitchFamily="49" charset="0"/>
              <a:buChar char="o"/>
            </a:pPr>
            <a:endParaRPr lang="sr-Cyrl-RS"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sr-Latn-RS" sz="2000" dirty="0">
                <a:solidFill>
                  <a:prstClr val="black"/>
                </a:solidFill>
                <a:latin typeface="Palatino Linotype" pitchFamily="18" charset="0"/>
              </a:rPr>
              <a:t>Non-Hodgkin lymphoma</a:t>
            </a:r>
          </a:p>
          <a:p>
            <a:pPr marL="1257300" lvl="2"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Secondary malignant lymphadenopathy of the neck</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Other malignant tumors of the neck</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Rhabdomyosarcoma</a:t>
            </a:r>
          </a:p>
          <a:p>
            <a:pPr marL="1257300" lvl="2" indent="-342900">
              <a:buFont typeface="Courier New" panose="02070309020205020404" pitchFamily="49" charset="0"/>
              <a:buChar char="o"/>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err="1">
                <a:solidFill>
                  <a:prstClr val="black"/>
                </a:solidFill>
                <a:latin typeface="Palatino Linotype" pitchFamily="18" charset="0"/>
              </a:rPr>
              <a:t>Branchiogenic</a:t>
            </a:r>
            <a:r>
              <a:rPr lang="en-US" sz="2000" dirty="0">
                <a:solidFill>
                  <a:prstClr val="black"/>
                </a:solidFill>
                <a:latin typeface="Palatino Linotype" pitchFamily="18" charset="0"/>
              </a:rPr>
              <a:t> carcinoma</a:t>
            </a:r>
          </a:p>
        </p:txBody>
      </p:sp>
    </p:spTree>
    <p:extLst>
      <p:ext uri="{BB962C8B-B14F-4D97-AF65-F5344CB8AC3E}">
        <p14:creationId xmlns:p14="http://schemas.microsoft.com/office/powerpoint/2010/main" val="3963404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Benign tumors of the </a:t>
            </a:r>
            <a:r>
              <a:rPr lang="en-US" sz="3500" b="1" dirty="0" smtClean="0">
                <a:solidFill>
                  <a:srgbClr val="000099"/>
                </a:solidFill>
                <a:latin typeface="Palatino Linotype" pitchFamily="18" charset="0"/>
              </a:rPr>
              <a:t>neck</a:t>
            </a:r>
            <a:endParaRPr lang="en-US" sz="3500" b="1" dirty="0">
              <a:solidFill>
                <a:srgbClr val="000099"/>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5447645"/>
          </a:xfrm>
          <a:prstGeom prst="rect">
            <a:avLst/>
          </a:prstGeom>
        </p:spPr>
        <p:txBody>
          <a:bodyPr wrap="square">
            <a:spAutoFit/>
          </a:bodyPr>
          <a:lstStyle/>
          <a:p>
            <a:pPr marL="285750" indent="-285750">
              <a:buFont typeface="Wingdings" panose="05000000000000000000" pitchFamily="2" charset="2"/>
              <a:buChar char="§"/>
            </a:pPr>
            <a:r>
              <a:rPr lang="en-US" sz="2000" b="1" dirty="0" err="1">
                <a:solidFill>
                  <a:prstClr val="black"/>
                </a:solidFill>
                <a:latin typeface="Palatino Linotype" pitchFamily="18" charset="0"/>
              </a:rPr>
              <a:t>Paragangliomas</a:t>
            </a:r>
            <a:r>
              <a:rPr lang="en-US" sz="2000" b="1" dirty="0">
                <a:solidFill>
                  <a:prstClr val="black"/>
                </a:solidFill>
                <a:latin typeface="Palatino Linotype" pitchFamily="18" charset="0"/>
              </a:rPr>
              <a:t> </a:t>
            </a:r>
            <a:r>
              <a:rPr lang="en-US" sz="2000" dirty="0">
                <a:solidFill>
                  <a:prstClr val="black"/>
                </a:solidFill>
                <a:latin typeface="Palatino Linotype" pitchFamily="18" charset="0"/>
              </a:rPr>
              <a:t>(</a:t>
            </a:r>
            <a:r>
              <a:rPr lang="en-US" sz="2000" dirty="0" err="1">
                <a:solidFill>
                  <a:prstClr val="black"/>
                </a:solidFill>
                <a:latin typeface="Palatino Linotype" pitchFamily="18" charset="0"/>
              </a:rPr>
              <a:t>hemodectomies</a:t>
            </a:r>
            <a:r>
              <a:rPr lang="en-US" sz="2000" dirty="0">
                <a:solidFill>
                  <a:prstClr val="black"/>
                </a:solidFill>
                <a:latin typeface="Palatino Linotype" pitchFamily="18" charset="0"/>
              </a:rPr>
              <a:t>) are tumors of non-chromaffin </a:t>
            </a:r>
            <a:r>
              <a:rPr lang="en-US" sz="2000" dirty="0" err="1">
                <a:solidFill>
                  <a:prstClr val="black"/>
                </a:solidFill>
                <a:latin typeface="Palatino Linotype" pitchFamily="18" charset="0"/>
              </a:rPr>
              <a:t>paraganglionic</a:t>
            </a:r>
            <a:r>
              <a:rPr lang="en-US" sz="2000" dirty="0">
                <a:solidFill>
                  <a:prstClr val="black"/>
                </a:solidFill>
                <a:latin typeface="Palatino Linotype" pitchFamily="18" charset="0"/>
              </a:rPr>
              <a:t> chemoreceptor tissue.</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In the neck – </a:t>
            </a:r>
            <a:r>
              <a:rPr lang="en-US" sz="2000" b="1" dirty="0">
                <a:solidFill>
                  <a:schemeClr val="tx2"/>
                </a:solidFill>
                <a:latin typeface="Palatino Linotype" pitchFamily="18" charset="0"/>
              </a:rPr>
              <a:t>carotid </a:t>
            </a:r>
            <a:r>
              <a:rPr lang="en-US" sz="2000" b="1" dirty="0" err="1" smtClean="0">
                <a:solidFill>
                  <a:schemeClr val="tx2"/>
                </a:solidFill>
                <a:latin typeface="Palatino Linotype" pitchFamily="18" charset="0"/>
              </a:rPr>
              <a:t>paraganglioma</a:t>
            </a:r>
            <a:r>
              <a:rPr lang="en-US" sz="2000" b="1" dirty="0" smtClean="0">
                <a:solidFill>
                  <a:schemeClr val="tx2"/>
                </a:solidFill>
                <a:latin typeface="Palatino Linotype" pitchFamily="18" charset="0"/>
              </a:rPr>
              <a:t> </a:t>
            </a:r>
            <a:r>
              <a:rPr lang="ru-RU" sz="2000" dirty="0" smtClean="0">
                <a:solidFill>
                  <a:prstClr val="black"/>
                </a:solidFill>
                <a:latin typeface="Palatino Linotype" pitchFamily="18" charset="0"/>
              </a:rPr>
              <a:t>(</a:t>
            </a:r>
            <a:r>
              <a:rPr lang="sr-Latn-RS" sz="2000" i="1" dirty="0" smtClean="0">
                <a:solidFill>
                  <a:prstClr val="black"/>
                </a:solidFill>
                <a:latin typeface="Palatino Linotype" pitchFamily="18" charset="0"/>
              </a:rPr>
              <a:t>glomus caroticum</a:t>
            </a:r>
            <a:r>
              <a:rPr lang="ru-RU" sz="2000" dirty="0" smtClean="0">
                <a:solidFill>
                  <a:prstClr val="black"/>
                </a:solidFill>
                <a:latin typeface="Palatino Linotype" pitchFamily="18" charset="0"/>
              </a:rPr>
              <a:t>)</a:t>
            </a:r>
            <a:endParaRPr lang="sr-Latn-RS" sz="20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Clinical presentation - painless, pulsatile mass, cough (</a:t>
            </a:r>
            <a:r>
              <a:rPr lang="en-US" sz="2000" i="1" dirty="0">
                <a:solidFill>
                  <a:prstClr val="black"/>
                </a:solidFill>
                <a:latin typeface="Palatino Linotype" pitchFamily="18" charset="0"/>
              </a:rPr>
              <a:t>n. </a:t>
            </a:r>
            <a:r>
              <a:rPr lang="en-US" sz="2000" i="1" dirty="0" err="1">
                <a:solidFill>
                  <a:prstClr val="black"/>
                </a:solidFill>
                <a:latin typeface="Palatino Linotype" pitchFamily="18" charset="0"/>
              </a:rPr>
              <a:t>vagus</a:t>
            </a:r>
            <a:r>
              <a:rPr lang="en-US" sz="2000" dirty="0">
                <a:solidFill>
                  <a:prstClr val="black"/>
                </a:solidFill>
                <a:latin typeface="Palatino Linotype" pitchFamily="18" charset="0"/>
              </a:rPr>
              <a:t>), hoarseness (</a:t>
            </a:r>
            <a:r>
              <a:rPr lang="en-US" sz="2000" i="1" dirty="0">
                <a:solidFill>
                  <a:prstClr val="black"/>
                </a:solidFill>
                <a:latin typeface="Palatino Linotype" pitchFamily="18" charset="0"/>
              </a:rPr>
              <a:t>n. </a:t>
            </a:r>
            <a:r>
              <a:rPr lang="en-US" sz="2000" i="1" dirty="0" err="1">
                <a:solidFill>
                  <a:prstClr val="black"/>
                </a:solidFill>
                <a:latin typeface="Palatino Linotype" pitchFamily="18" charset="0"/>
              </a:rPr>
              <a:t>laryngeus</a:t>
            </a:r>
            <a:r>
              <a:rPr lang="en-US" sz="2000" i="1" dirty="0">
                <a:solidFill>
                  <a:prstClr val="black"/>
                </a:solidFill>
                <a:latin typeface="Palatino Linotype" pitchFamily="18" charset="0"/>
              </a:rPr>
              <a:t> </a:t>
            </a:r>
            <a:r>
              <a:rPr lang="en-US" sz="2000" i="1" dirty="0" err="1">
                <a:solidFill>
                  <a:prstClr val="black"/>
                </a:solidFill>
                <a:latin typeface="Palatino Linotype" pitchFamily="18" charset="0"/>
              </a:rPr>
              <a:t>reccurens</a:t>
            </a:r>
            <a:r>
              <a:rPr lang="en-US" sz="2000" dirty="0">
                <a:solidFill>
                  <a:prstClr val="black"/>
                </a:solidFill>
                <a:latin typeface="Palatino Linotype" pitchFamily="18" charset="0"/>
              </a:rPr>
              <a:t>), Horner's syndrome (</a:t>
            </a:r>
            <a:r>
              <a:rPr lang="en-US" sz="2000" i="1" dirty="0" smtClean="0">
                <a:solidFill>
                  <a:prstClr val="black"/>
                </a:solidFill>
                <a:latin typeface="Palatino Linotype" pitchFamily="18" charset="0"/>
              </a:rPr>
              <a:t>sympathetic nerve fibers</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syncope, </a:t>
            </a:r>
            <a:r>
              <a:rPr lang="en-US" sz="2000" dirty="0" err="1">
                <a:solidFill>
                  <a:prstClr val="black"/>
                </a:solidFill>
                <a:latin typeface="Palatino Linotype" pitchFamily="18" charset="0"/>
              </a:rPr>
              <a:t>pseudovertiginous</a:t>
            </a:r>
            <a:r>
              <a:rPr lang="en-US" sz="2000" dirty="0">
                <a:solidFill>
                  <a:prstClr val="black"/>
                </a:solidFill>
                <a:latin typeface="Palatino Linotype" pitchFamily="18" charset="0"/>
              </a:rPr>
              <a:t> disorders, blood pressure variations</a:t>
            </a:r>
          </a:p>
          <a:p>
            <a:pPr marL="800100" lvl="1" indent="-342900">
              <a:buFont typeface="Arial" panose="020B0604020202020204" pitchFamily="34" charset="0"/>
              <a:buChar char="•"/>
            </a:pPr>
            <a:r>
              <a:rPr lang="en-US" sz="2000" dirty="0">
                <a:solidFill>
                  <a:prstClr val="black"/>
                </a:solidFill>
                <a:latin typeface="Palatino Linotype" pitchFamily="18" charset="0"/>
              </a:rPr>
              <a:t>Diagnosis - palpation (movable in </a:t>
            </a:r>
            <a:r>
              <a:rPr lang="en-US" sz="2000" dirty="0" smtClean="0">
                <a:solidFill>
                  <a:prstClr val="black"/>
                </a:solidFill>
                <a:latin typeface="Palatino Linotype" pitchFamily="18" charset="0"/>
              </a:rPr>
              <a:t>the</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horizontal </a:t>
            </a:r>
            <a:r>
              <a:rPr lang="en-US" sz="2000" dirty="0">
                <a:solidFill>
                  <a:prstClr val="black"/>
                </a:solidFill>
                <a:latin typeface="Palatino Linotype" pitchFamily="18" charset="0"/>
              </a:rPr>
              <a:t>plane, pulsations</a:t>
            </a:r>
            <a:r>
              <a:rPr lang="en-US" sz="2000" dirty="0" smtClean="0">
                <a:solidFill>
                  <a:prstClr val="black"/>
                </a:solidFill>
                <a:latin typeface="Palatino Linotype" pitchFamily="18" charset="0"/>
              </a:rPr>
              <a:t>),</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radiography, </a:t>
            </a:r>
            <a:r>
              <a:rPr lang="en-US" sz="2000" dirty="0">
                <a:solidFill>
                  <a:prstClr val="black"/>
                </a:solidFill>
                <a:latin typeface="Palatino Linotype" pitchFamily="18" charset="0"/>
              </a:rPr>
              <a:t>angiography.</a:t>
            </a:r>
          </a:p>
          <a:p>
            <a:pPr marL="800100" lvl="1" indent="-342900">
              <a:buFont typeface="Arial" panose="020B0604020202020204" pitchFamily="34" charset="0"/>
              <a:buChar char="•"/>
            </a:pPr>
            <a:r>
              <a:rPr lang="en-US" sz="2000" dirty="0" smtClean="0">
                <a:solidFill>
                  <a:prstClr val="black"/>
                </a:solidFill>
                <a:latin typeface="Palatino Linotype" pitchFamily="18" charset="0"/>
              </a:rPr>
              <a:t>Treatment </a:t>
            </a:r>
            <a:r>
              <a:rPr lang="en-US" sz="2000" dirty="0">
                <a:solidFill>
                  <a:prstClr val="black"/>
                </a:solidFill>
                <a:latin typeface="Palatino Linotype" pitchFamily="18" charset="0"/>
              </a:rPr>
              <a:t>- embolization, </a:t>
            </a:r>
            <a:r>
              <a:rPr lang="en-US" sz="2000" dirty="0" smtClean="0">
                <a:solidFill>
                  <a:prstClr val="black"/>
                </a:solidFill>
                <a:latin typeface="Palatino Linotype" pitchFamily="18" charset="0"/>
              </a:rPr>
              <a:t>surgery</a:t>
            </a:r>
          </a:p>
          <a:p>
            <a:pPr marL="800100" lvl="1" indent="-342900">
              <a:buFont typeface="Arial" panose="020B0604020202020204" pitchFamily="34" charset="0"/>
              <a:buChar char="•"/>
            </a:pPr>
            <a:endParaRPr lang="en-US" sz="2000" dirty="0">
              <a:solidFill>
                <a:prstClr val="black"/>
              </a:solidFill>
              <a:latin typeface="Palatino Linotype" pitchFamily="18" charset="0"/>
            </a:endParaRPr>
          </a:p>
          <a:p>
            <a:pPr marL="800100" lvl="1" indent="-342900">
              <a:buFont typeface="Arial" panose="020B0604020202020204" pitchFamily="34" charset="0"/>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Lipomas </a:t>
            </a:r>
            <a:r>
              <a:rPr lang="en-US" sz="2000" dirty="0">
                <a:solidFill>
                  <a:prstClr val="black"/>
                </a:solidFill>
                <a:latin typeface="Palatino Linotype" pitchFamily="18" charset="0"/>
              </a:rPr>
              <a:t>are painless, </a:t>
            </a:r>
            <a:r>
              <a:rPr lang="en-US" sz="2000" dirty="0" smtClean="0">
                <a:solidFill>
                  <a:prstClr val="black"/>
                </a:solidFill>
                <a:latin typeface="Palatino Linotype" pitchFamily="18" charset="0"/>
              </a:rPr>
              <a:t>soft masses </a:t>
            </a:r>
            <a:r>
              <a:rPr lang="en-US" sz="2000" dirty="0">
                <a:solidFill>
                  <a:prstClr val="black"/>
                </a:solidFill>
                <a:latin typeface="Palatino Linotype" pitchFamily="18" charset="0"/>
              </a:rPr>
              <a:t>in the superficial or deep areas of the neck.</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9493" y="3200400"/>
            <a:ext cx="3598307" cy="2683914"/>
          </a:xfrm>
          <a:prstGeom prst="rect">
            <a:avLst/>
          </a:prstGeom>
        </p:spPr>
      </p:pic>
    </p:spTree>
    <p:extLst>
      <p:ext uri="{BB962C8B-B14F-4D97-AF65-F5344CB8AC3E}">
        <p14:creationId xmlns:p14="http://schemas.microsoft.com/office/powerpoint/2010/main" val="2403835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Benign tumors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37226" y="804013"/>
            <a:ext cx="8839200" cy="5570756"/>
          </a:xfrm>
          <a:prstGeom prst="rect">
            <a:avLst/>
          </a:prstGeom>
        </p:spPr>
        <p:txBody>
          <a:bodyPr wrap="square">
            <a:spAutoFit/>
          </a:bodyPr>
          <a:lstStyle/>
          <a:p>
            <a:pPr marL="285750" indent="-285750">
              <a:buFont typeface="Wingdings" panose="05000000000000000000" pitchFamily="2" charset="2"/>
              <a:buChar char="§"/>
            </a:pPr>
            <a:r>
              <a:rPr lang="en-US" sz="2000" b="1" dirty="0" smtClean="0">
                <a:solidFill>
                  <a:prstClr val="black"/>
                </a:solidFill>
                <a:latin typeface="Palatino Linotype" pitchFamily="18" charset="0"/>
              </a:rPr>
              <a:t>Madelung disease</a:t>
            </a:r>
            <a:r>
              <a:rPr lang="sr-Cyrl-RS" sz="2000" b="1" dirty="0" smtClean="0">
                <a:solidFill>
                  <a:prstClr val="black"/>
                </a:solidFill>
                <a:latin typeface="Palatino Linotype" pitchFamily="18" charset="0"/>
              </a:rPr>
              <a:t> </a:t>
            </a:r>
            <a:r>
              <a:rPr lang="en-US" sz="2000" dirty="0">
                <a:solidFill>
                  <a:prstClr val="black"/>
                </a:solidFill>
                <a:latin typeface="Palatino Linotype" pitchFamily="18" charset="0"/>
              </a:rPr>
              <a:t>(benign symmetric cervical lymphomatosis/ </a:t>
            </a:r>
            <a:r>
              <a:rPr lang="en-US" sz="2000" dirty="0" err="1">
                <a:solidFill>
                  <a:prstClr val="black"/>
                </a:solidFill>
                <a:latin typeface="Palatino Linotype" pitchFamily="18" charset="0"/>
              </a:rPr>
              <a:t>Launoise-Bensaude</a:t>
            </a:r>
            <a:r>
              <a:rPr lang="en-US" sz="2000" dirty="0">
                <a:solidFill>
                  <a:prstClr val="black"/>
                </a:solidFill>
                <a:latin typeface="Palatino Linotype" pitchFamily="18" charset="0"/>
              </a:rPr>
              <a:t> syndrome) is a special form of lipoma in middle-aged men prone to alcohol consumption.</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Associated with hyperuricemia, DM, </a:t>
            </a:r>
            <a:r>
              <a:rPr lang="en-US" sz="2000" dirty="0" err="1">
                <a:solidFill>
                  <a:prstClr val="black"/>
                </a:solidFill>
                <a:latin typeface="Palatino Linotype" pitchFamily="18" charset="0"/>
              </a:rPr>
              <a:t>OSA</a:t>
            </a:r>
            <a:r>
              <a:rPr lang="en-US" sz="2000" dirty="0">
                <a:solidFill>
                  <a:prstClr val="black"/>
                </a:solidFill>
                <a:latin typeface="Palatino Linotype" pitchFamily="18" charset="0"/>
              </a:rPr>
              <a:t>.</a:t>
            </a:r>
          </a:p>
          <a:p>
            <a:pPr marL="800100" lvl="1" indent="-342900">
              <a:buFont typeface="Arial" panose="020B0604020202020204" pitchFamily="34" charset="0"/>
              <a:buChar char="•"/>
            </a:pPr>
            <a:r>
              <a:rPr lang="en-US" sz="2000" dirty="0">
                <a:solidFill>
                  <a:prstClr val="black"/>
                </a:solidFill>
                <a:latin typeface="Palatino Linotype" pitchFamily="18" charset="0"/>
              </a:rPr>
              <a:t>Clinical presentation – </a:t>
            </a:r>
            <a:r>
              <a:rPr lang="en-US" sz="2000" dirty="0" smtClean="0">
                <a:solidFill>
                  <a:prstClr val="black"/>
                </a:solidFill>
                <a:latin typeface="Palatino Linotype" pitchFamily="18" charset="0"/>
              </a:rPr>
              <a:t>symmetrical</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proliferation </a:t>
            </a:r>
            <a:r>
              <a:rPr lang="en-US" sz="2000" dirty="0">
                <a:solidFill>
                  <a:prstClr val="black"/>
                </a:solidFill>
                <a:latin typeface="Palatino Linotype" pitchFamily="18" charset="0"/>
              </a:rPr>
              <a:t>of adipose </a:t>
            </a:r>
            <a:r>
              <a:rPr lang="en-US" sz="2000" dirty="0" smtClean="0">
                <a:solidFill>
                  <a:prstClr val="black"/>
                </a:solidFill>
                <a:latin typeface="Palatino Linotype" pitchFamily="18" charset="0"/>
              </a:rPr>
              <a:t>tissue around</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the </a:t>
            </a:r>
            <a:r>
              <a:rPr lang="en-US" sz="2000" dirty="0">
                <a:solidFill>
                  <a:prstClr val="black"/>
                </a:solidFill>
                <a:latin typeface="Palatino Linotype" pitchFamily="18" charset="0"/>
              </a:rPr>
              <a:t>neck, in the nuchal region </a:t>
            </a:r>
            <a:r>
              <a:rPr lang="en-US" sz="2000" dirty="0" smtClean="0">
                <a:solidFill>
                  <a:prstClr val="black"/>
                </a:solidFill>
                <a:latin typeface="Palatino Linotype" pitchFamily="18" charset="0"/>
              </a:rPr>
              <a:t>and</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shoulders</a:t>
            </a:r>
          </a:p>
          <a:p>
            <a:pPr marL="800100" lvl="1" indent="-342900">
              <a:buFont typeface="Arial" panose="020B0604020202020204" pitchFamily="34" charset="0"/>
              <a:buChar char="•"/>
            </a:pPr>
            <a:r>
              <a:rPr lang="en-US" sz="2000" dirty="0">
                <a:solidFill>
                  <a:prstClr val="black"/>
                </a:solidFill>
                <a:latin typeface="Palatino Linotype" pitchFamily="18" charset="0"/>
              </a:rPr>
              <a:t>Histologically – </a:t>
            </a:r>
            <a:r>
              <a:rPr lang="en-US" sz="2000" dirty="0" smtClean="0">
                <a:solidFill>
                  <a:prstClr val="black"/>
                </a:solidFill>
                <a:latin typeface="Palatino Linotype" pitchFamily="18" charset="0"/>
              </a:rPr>
              <a:t>diffuse</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non-encapsulated </a:t>
            </a:r>
            <a:r>
              <a:rPr lang="en-US" sz="2000" dirty="0">
                <a:solidFill>
                  <a:prstClr val="black"/>
                </a:solidFill>
                <a:latin typeface="Palatino Linotype" pitchFamily="18" charset="0"/>
              </a:rPr>
              <a:t>proliferation </a:t>
            </a:r>
            <a:r>
              <a:rPr lang="en-US" sz="2000" dirty="0" smtClean="0">
                <a:solidFill>
                  <a:prstClr val="black"/>
                </a:solidFill>
                <a:latin typeface="Palatino Linotype" pitchFamily="18" charset="0"/>
              </a:rPr>
              <a:t>of</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adipose </a:t>
            </a:r>
            <a:r>
              <a:rPr lang="en-US" sz="2000" dirty="0">
                <a:solidFill>
                  <a:prstClr val="black"/>
                </a:solidFill>
                <a:latin typeface="Palatino Linotype" pitchFamily="18" charset="0"/>
              </a:rPr>
              <a:t>tissue</a:t>
            </a:r>
          </a:p>
          <a:p>
            <a:pPr marL="800100" lvl="1" indent="-342900">
              <a:buFont typeface="Arial" panose="020B0604020202020204" pitchFamily="34" charset="0"/>
              <a:buChar char="•"/>
            </a:pPr>
            <a:r>
              <a:rPr lang="en-US" sz="2000" dirty="0">
                <a:solidFill>
                  <a:prstClr val="black"/>
                </a:solidFill>
                <a:latin typeface="Palatino Linotype" pitchFamily="18" charset="0"/>
              </a:rPr>
              <a:t>Therapy - surgical treatment </a:t>
            </a:r>
            <a:r>
              <a:rPr lang="en-US" sz="2000" dirty="0" smtClean="0">
                <a:solidFill>
                  <a:prstClr val="black"/>
                </a:solidFill>
                <a:latin typeface="Palatino Linotype" pitchFamily="18" charset="0"/>
              </a:rPr>
              <a:t>and</a:t>
            </a:r>
          </a:p>
          <a:p>
            <a:pPr lvl="1"/>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correction </a:t>
            </a:r>
            <a:r>
              <a:rPr lang="en-US" sz="2000" dirty="0">
                <a:solidFill>
                  <a:prstClr val="black"/>
                </a:solidFill>
                <a:latin typeface="Palatino Linotype" pitchFamily="18" charset="0"/>
              </a:rPr>
              <a:t>of metabolic disorders</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Schwannomas </a:t>
            </a:r>
            <a:r>
              <a:rPr lang="en-US" sz="2000" dirty="0">
                <a:solidFill>
                  <a:prstClr val="black"/>
                </a:solidFill>
                <a:latin typeface="Palatino Linotype" pitchFamily="18" charset="0"/>
              </a:rPr>
              <a:t>are </a:t>
            </a:r>
            <a:r>
              <a:rPr lang="en-US" sz="2000" dirty="0" smtClean="0">
                <a:solidFill>
                  <a:prstClr val="black"/>
                </a:solidFill>
                <a:latin typeface="Palatino Linotype" pitchFamily="18" charset="0"/>
              </a:rPr>
              <a:t>solitary tumors </a:t>
            </a:r>
            <a:r>
              <a:rPr lang="en-US" sz="2000" dirty="0">
                <a:solidFill>
                  <a:prstClr val="black"/>
                </a:solidFill>
                <a:latin typeface="Palatino Linotype" pitchFamily="18" charset="0"/>
              </a:rPr>
              <a:t>of Schwann cell origin in the region of the cervical and brachial plexus and cranial nerves.</a:t>
            </a:r>
          </a:p>
          <a:p>
            <a:pPr marL="800100" lvl="1" indent="-342900">
              <a:buFont typeface="Arial" panose="020B0604020202020204" pitchFamily="34" charset="0"/>
              <a:buChar char="•"/>
            </a:pPr>
            <a:r>
              <a:rPr lang="en-US" sz="2000" dirty="0">
                <a:solidFill>
                  <a:prstClr val="black"/>
                </a:solidFill>
                <a:latin typeface="Palatino Linotype" pitchFamily="18" charset="0"/>
              </a:rPr>
              <a:t>Differential diagnosis - </a:t>
            </a:r>
            <a:r>
              <a:rPr lang="en-US" sz="2000" dirty="0" err="1">
                <a:solidFill>
                  <a:prstClr val="black"/>
                </a:solidFill>
                <a:latin typeface="Palatino Linotype" pitchFamily="18" charset="0"/>
              </a:rPr>
              <a:t>neurofibromas</a:t>
            </a:r>
            <a:r>
              <a:rPr lang="en-US" sz="2000" dirty="0">
                <a:solidFill>
                  <a:prstClr val="black"/>
                </a:solidFill>
                <a:latin typeface="Palatino Linotype" pitchFamily="18" charset="0"/>
              </a:rPr>
              <a:t> (tendency to malignant alteration)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7238" y="2209800"/>
            <a:ext cx="3649188" cy="2809875"/>
          </a:xfrm>
          <a:prstGeom prst="rect">
            <a:avLst/>
          </a:prstGeom>
        </p:spPr>
      </p:pic>
    </p:spTree>
    <p:extLst>
      <p:ext uri="{BB962C8B-B14F-4D97-AF65-F5344CB8AC3E}">
        <p14:creationId xmlns:p14="http://schemas.microsoft.com/office/powerpoint/2010/main" val="570421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Primary malignant lymphadenopathy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5016758"/>
          </a:xfrm>
          <a:prstGeom prst="rect">
            <a:avLst/>
          </a:prstGeom>
        </p:spPr>
        <p:txBody>
          <a:bodyPr wrap="square">
            <a:spAutoFit/>
          </a:bodyPr>
          <a:lstStyle/>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Hodgkin lymphoma </a:t>
            </a:r>
            <a:r>
              <a:rPr lang="en-US" sz="2000" dirty="0">
                <a:solidFill>
                  <a:prstClr val="black"/>
                </a:solidFill>
                <a:latin typeface="Palatino Linotype" pitchFamily="18" charset="0"/>
              </a:rPr>
              <a:t>is manifested by </a:t>
            </a:r>
            <a:r>
              <a:rPr lang="en-US" sz="2000" dirty="0" err="1">
                <a:solidFill>
                  <a:prstClr val="black"/>
                </a:solidFill>
                <a:latin typeface="Palatino Linotype" pitchFamily="18" charset="0"/>
              </a:rPr>
              <a:t>uni</a:t>
            </a:r>
            <a:r>
              <a:rPr lang="en-US" sz="2000" dirty="0">
                <a:solidFill>
                  <a:prstClr val="black"/>
                </a:solidFill>
                <a:latin typeface="Palatino Linotype" pitchFamily="18" charset="0"/>
              </a:rPr>
              <a:t>- or bilateral cervical lymphadenopathy. Locally, they can cause symptoms in the form of difficulty swallowing due to their compressive effect, and general symptoms include malaise, night sweats, weight loss, and low fever.</a:t>
            </a: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Non-Hodgkin's lymphoma </a:t>
            </a:r>
            <a:r>
              <a:rPr lang="en-US" sz="2000" dirty="0">
                <a:solidFill>
                  <a:prstClr val="black"/>
                </a:solidFill>
                <a:latin typeface="Palatino Linotype" pitchFamily="18" charset="0"/>
              </a:rPr>
              <a:t>is a heterogeneous group of </a:t>
            </a:r>
            <a:r>
              <a:rPr lang="en-US" sz="2000" dirty="0" err="1">
                <a:solidFill>
                  <a:prstClr val="black"/>
                </a:solidFill>
                <a:latin typeface="Palatino Linotype" pitchFamily="18" charset="0"/>
              </a:rPr>
              <a:t>lymphoreticular</a:t>
            </a:r>
            <a:r>
              <a:rPr lang="en-US" sz="2000" dirty="0">
                <a:solidFill>
                  <a:prstClr val="black"/>
                </a:solidFill>
                <a:latin typeface="Palatino Linotype" pitchFamily="18" charset="0"/>
              </a:rPr>
              <a:t> tumors. Clinically, they manifest identically to Hodgkin's lymphoma, with a </a:t>
            </a:r>
            <a:r>
              <a:rPr lang="en-US" sz="2000" dirty="0" smtClean="0">
                <a:solidFill>
                  <a:prstClr val="black"/>
                </a:solidFill>
                <a:latin typeface="Palatino Linotype" pitchFamily="18" charset="0"/>
              </a:rPr>
              <a:t>tendency towards generalization.</a:t>
            </a:r>
            <a:endParaRPr lang="en-US" sz="2000" dirty="0">
              <a:solidFill>
                <a:prstClr val="black"/>
              </a:solidFill>
              <a:latin typeface="Palatino Linotype" pitchFamily="18" charset="0"/>
            </a:endParaRPr>
          </a:p>
          <a:p>
            <a:r>
              <a:rPr lang="ru-RU" sz="2000" dirty="0" smtClean="0">
                <a:solidFill>
                  <a:prstClr val="black"/>
                </a:solidFill>
                <a:latin typeface="Palatino Linotype" pitchFamily="18" charset="0"/>
              </a:rPr>
              <a:t> </a:t>
            </a: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clinical examination, radiographic examinations (US, CT, MR), </a:t>
            </a:r>
            <a:r>
              <a:rPr lang="en-US" sz="2000" dirty="0" err="1">
                <a:solidFill>
                  <a:prstClr val="black"/>
                </a:solidFill>
                <a:latin typeface="Palatino Linotype" pitchFamily="18" charset="0"/>
              </a:rPr>
              <a:t>panendoscopy</a:t>
            </a:r>
            <a:r>
              <a:rPr lang="en-US" sz="2000" dirty="0">
                <a:solidFill>
                  <a:prstClr val="black"/>
                </a:solidFill>
                <a:latin typeface="Palatino Linotype" pitchFamily="18" charset="0"/>
              </a:rPr>
              <a:t> in order to rule out the existence of a primary head and neck tumor of mucosal localization, fine needle aspiration biopsy (</a:t>
            </a:r>
            <a:r>
              <a:rPr lang="en-US" sz="2000" dirty="0" err="1">
                <a:solidFill>
                  <a:prstClr val="black"/>
                </a:solidFill>
                <a:latin typeface="Palatino Linotype" pitchFamily="18" charset="0"/>
              </a:rPr>
              <a:t>FNAB</a:t>
            </a:r>
            <a:r>
              <a:rPr lang="en-US" sz="2000" dirty="0">
                <a:solidFill>
                  <a:prstClr val="black"/>
                </a:solidFill>
                <a:latin typeface="Palatino Linotype" pitchFamily="18" charset="0"/>
              </a:rPr>
              <a:t>) and excisional biopsy with PH analysis.</a:t>
            </a: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err="1">
                <a:solidFill>
                  <a:prstClr val="black"/>
                </a:solidFill>
                <a:latin typeface="Palatino Linotype" pitchFamily="18" charset="0"/>
              </a:rPr>
              <a:t>polychemotherapy</a:t>
            </a:r>
            <a:r>
              <a:rPr lang="en-US" sz="2000" dirty="0">
                <a:solidFill>
                  <a:prstClr val="black"/>
                </a:solidFill>
                <a:latin typeface="Palatino Linotype" pitchFamily="18" charset="0"/>
              </a:rPr>
              <a:t> and radiotherapy.</a:t>
            </a:r>
          </a:p>
        </p:txBody>
      </p:sp>
    </p:spTree>
    <p:extLst>
      <p:ext uri="{BB962C8B-B14F-4D97-AF65-F5344CB8AC3E}">
        <p14:creationId xmlns:p14="http://schemas.microsoft.com/office/powerpoint/2010/main" val="581597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Primary malignant lymphadenopathy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pic>
        <p:nvPicPr>
          <p:cNvPr id="5" name="Picture 4" descr="File0356"/>
          <p:cNvPicPr>
            <a:picLocks noGrp="1" noChangeAspect="1" noChangeArrowheads="1"/>
          </p:cNvPicPr>
          <p:nvPr/>
        </p:nvPicPr>
        <p:blipFill>
          <a:blip r:embed="rId2"/>
          <a:srcRect t="1381"/>
          <a:stretch>
            <a:fillRect/>
          </a:stretch>
        </p:blipFill>
        <p:spPr bwMode="auto">
          <a:xfrm>
            <a:off x="76200" y="2286000"/>
            <a:ext cx="4737340" cy="3160648"/>
          </a:xfrm>
          <a:prstGeom prst="rect">
            <a:avLst/>
          </a:prstGeom>
          <a:noFill/>
          <a:ln w="28575">
            <a:solidFill>
              <a:srgbClr val="333399"/>
            </a:solidFill>
            <a:miter lim="800000"/>
            <a:headEnd/>
            <a:tailEnd/>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1740" y="2261983"/>
            <a:ext cx="4208960" cy="3208682"/>
          </a:xfrm>
          <a:prstGeom prst="rect">
            <a:avLst/>
          </a:prstGeom>
        </p:spPr>
      </p:pic>
    </p:spTree>
    <p:extLst>
      <p:ext uri="{BB962C8B-B14F-4D97-AF65-F5344CB8AC3E}">
        <p14:creationId xmlns:p14="http://schemas.microsoft.com/office/powerpoint/2010/main" val="1057119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Secondary malignant lymphadenopathy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524000"/>
            <a:ext cx="8839200" cy="4708981"/>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Lymph nodes in the neck are a frequent localization of metastatic deposits.</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If the primary localization of the tumor is on the neck or head, malignant lymphadenopathy of the neck is defined as regional metastases.</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On the other hand, if the primary tumor is </a:t>
            </a:r>
            <a:r>
              <a:rPr lang="en-US" sz="2000" dirty="0" err="1" smtClean="0">
                <a:solidFill>
                  <a:prstClr val="black"/>
                </a:solidFill>
                <a:latin typeface="Palatino Linotype" pitchFamily="18" charset="0"/>
              </a:rPr>
              <a:t>infraclavicular</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(chest, abdomen), malignant lymphadenopathy of the neck represents a distant metastasis.</a:t>
            </a:r>
          </a:p>
          <a:p>
            <a:pPr marL="285750" indent="-285750">
              <a:buFont typeface="Wingdings" panose="05000000000000000000" pitchFamily="2" charset="2"/>
              <a:buChar char="§"/>
            </a:pPr>
            <a:endParaRPr lang="sr-Latn-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There is a relative correlation between the localization of the primary tumor and cervical metastasis.</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In 3-5% of patients with cervical metastasis, it is not possible to determine the localization of the primary tumor - </a:t>
            </a:r>
            <a:r>
              <a:rPr lang="en-US" sz="2000" b="1" dirty="0">
                <a:solidFill>
                  <a:schemeClr val="tx2"/>
                </a:solidFill>
                <a:latin typeface="Palatino Linotype" pitchFamily="18" charset="0"/>
              </a:rPr>
              <a:t>occult primary cancer</a:t>
            </a:r>
            <a:r>
              <a:rPr lang="en-US" sz="2000" dirty="0">
                <a:solidFill>
                  <a:prstClr val="black"/>
                </a:solidFill>
                <a:latin typeface="Palatino Linotype" pitchFamily="18" charset="0"/>
              </a:rPr>
              <a:t>.</a:t>
            </a:r>
          </a:p>
          <a:p>
            <a:pPr marL="285750" indent="-285750">
              <a:buFont typeface="Wingdings" panose="05000000000000000000" pitchFamily="2" charset="2"/>
              <a:buChar char="§"/>
            </a:pPr>
            <a:endParaRPr lang="sr-Cyrl-RS" sz="800" dirty="0">
              <a:solidFill>
                <a:prstClr val="black"/>
              </a:solidFill>
              <a:latin typeface="Palatino Linotype" pitchFamily="18" charset="0"/>
            </a:endParaRPr>
          </a:p>
          <a:p>
            <a:pPr marL="285750" indent="-285750">
              <a:buFont typeface="Wingdings" panose="05000000000000000000" pitchFamily="2" charset="2"/>
              <a:buChar char="§"/>
            </a:pPr>
            <a:r>
              <a:rPr lang="en-US" sz="2000" dirty="0" err="1">
                <a:solidFill>
                  <a:prstClr val="black"/>
                </a:solidFill>
                <a:latin typeface="Palatino Linotype" pitchFamily="18" charset="0"/>
              </a:rPr>
              <a:t>Micrometastases</a:t>
            </a:r>
            <a:r>
              <a:rPr lang="en-US" sz="2000" dirty="0">
                <a:solidFill>
                  <a:prstClr val="black"/>
                </a:solidFill>
                <a:latin typeface="Palatino Linotype" pitchFamily="18" charset="0"/>
              </a:rPr>
              <a:t> in patients with verified malignancy - </a:t>
            </a:r>
            <a:r>
              <a:rPr lang="en-US" sz="2000" b="1" dirty="0">
                <a:solidFill>
                  <a:srgbClr val="FF0000"/>
                </a:solidFill>
                <a:latin typeface="Palatino Linotype" pitchFamily="18" charset="0"/>
              </a:rPr>
              <a:t>occult metastases</a:t>
            </a:r>
            <a:r>
              <a:rPr lang="en-US" sz="2000" dirty="0">
                <a:solidFill>
                  <a:prstClr val="black"/>
                </a:solidFill>
                <a:latin typeface="Palatino Linotype" pitchFamily="18" charset="0"/>
              </a:rPr>
              <a:t>, are responsible for the recurrence of the disease</a:t>
            </a:r>
          </a:p>
        </p:txBody>
      </p:sp>
    </p:spTree>
    <p:extLst>
      <p:ext uri="{BB962C8B-B14F-4D97-AF65-F5344CB8AC3E}">
        <p14:creationId xmlns:p14="http://schemas.microsoft.com/office/powerpoint/2010/main" val="2908768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Secondary malignant lymphadenopathy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5570756"/>
          </a:xfrm>
          <a:prstGeom prst="rect">
            <a:avLst/>
          </a:prstGeom>
        </p:spPr>
        <p:txBody>
          <a:bodyPr wrap="square">
            <a:spAutoFit/>
          </a:bodyPr>
          <a:lstStyle/>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endParaRPr lang="ru-RU" sz="2000" b="1"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findings:</a:t>
            </a:r>
          </a:p>
          <a:p>
            <a:pPr marL="285750" indent="-285750">
              <a:buFont typeface="Wingdings" panose="05000000000000000000" pitchFamily="2" charset="2"/>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srgbClr val="1F497D"/>
                </a:solidFill>
                <a:latin typeface="Palatino Linotype" pitchFamily="18" charset="0"/>
              </a:rPr>
              <a:t>In the early stage - palpable hard consistency, mobile, painless, unchanged skin</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srgbClr val="FF0000"/>
                </a:solidFill>
                <a:latin typeface="Palatino Linotype" pitchFamily="18" charset="0"/>
              </a:rPr>
              <a:t>In the late stage - fluctuation, fixation, ulceration</a:t>
            </a:r>
          </a:p>
        </p:txBody>
      </p:sp>
      <p:pic>
        <p:nvPicPr>
          <p:cNvPr id="5" name="Picture 2" descr="https://i0.wp.com/entokey.com/wp-content/uploads/2019/09/f011-015-9780323415187.jpg?w=9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378" y="1752600"/>
            <a:ext cx="4124325" cy="30765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i0.wp.com/entokey.com/wp-content/uploads/2019/09/f011-016-9780323415187.jpg?w=9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9803" y="1752600"/>
            <a:ext cx="4124325" cy="307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341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black"/>
                </a:solidFill>
                <a:latin typeface="Palatino Linotype" pitchFamily="18" charset="0"/>
              </a:rPr>
              <a:t>Diagnostic protocol for </a:t>
            </a:r>
            <a:r>
              <a:rPr lang="en-US" sz="3500" b="1" dirty="0" smtClean="0">
                <a:solidFill>
                  <a:prstClr val="black"/>
                </a:solidFill>
                <a:latin typeface="Palatino Linotype" pitchFamily="18" charset="0"/>
              </a:rPr>
              <a:t>the neck tumors</a:t>
            </a:r>
            <a:endParaRPr lang="en-US" sz="3500" b="1" dirty="0">
              <a:solidFill>
                <a:prstClr val="black"/>
              </a:solidFill>
              <a:latin typeface="Palatino Linotype" pitchFamily="18" charset="0"/>
            </a:endParaRP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5139869"/>
          </a:xfrm>
          <a:prstGeom prst="rect">
            <a:avLst/>
          </a:prstGeom>
        </p:spPr>
        <p:txBody>
          <a:bodyPr wrap="square">
            <a:spAutoFit/>
          </a:bodyPr>
          <a:lstStyle/>
          <a:p>
            <a:pPr marL="285750" indent="-285750">
              <a:buFont typeface="Wingdings" panose="05000000000000000000" pitchFamily="2" charset="2"/>
              <a:buChar char="§"/>
            </a:pPr>
            <a:r>
              <a:rPr lang="en-US" b="1" dirty="0">
                <a:solidFill>
                  <a:srgbClr val="1F497D"/>
                </a:solidFill>
                <a:latin typeface="Palatino Linotype" pitchFamily="18" charset="0"/>
              </a:rPr>
              <a:t>Clinical </a:t>
            </a:r>
            <a:r>
              <a:rPr lang="en-US" b="1" dirty="0" err="1">
                <a:solidFill>
                  <a:srgbClr val="1F497D"/>
                </a:solidFill>
                <a:latin typeface="Palatino Linotype" pitchFamily="18" charset="0"/>
              </a:rPr>
              <a:t>ENT</a:t>
            </a:r>
            <a:r>
              <a:rPr lang="en-US" b="1" dirty="0">
                <a:solidFill>
                  <a:srgbClr val="1F497D"/>
                </a:solidFill>
                <a:latin typeface="Palatino Linotype" pitchFamily="18" charset="0"/>
              </a:rPr>
              <a:t> examination</a:t>
            </a:r>
          </a:p>
          <a:p>
            <a:pPr marL="800100" lvl="1" indent="-342900">
              <a:buFont typeface="Arial" panose="020B0604020202020204" pitchFamily="34" charset="0"/>
              <a:buChar char="•"/>
            </a:pPr>
            <a:r>
              <a:rPr lang="en-US" dirty="0">
                <a:solidFill>
                  <a:prstClr val="black"/>
                </a:solidFill>
                <a:latin typeface="Palatino Linotype" pitchFamily="18" charset="0"/>
              </a:rPr>
              <a:t>Otoscopy, endoscopy of the nose and </a:t>
            </a:r>
            <a:r>
              <a:rPr lang="en-US" dirty="0" err="1">
                <a:solidFill>
                  <a:prstClr val="black"/>
                </a:solidFill>
                <a:latin typeface="Palatino Linotype" pitchFamily="18" charset="0"/>
              </a:rPr>
              <a:t>epipharynx</a:t>
            </a:r>
            <a:r>
              <a:rPr lang="en-US" dirty="0">
                <a:solidFill>
                  <a:prstClr val="black"/>
                </a:solidFill>
                <a:latin typeface="Palatino Linotype" pitchFamily="18" charset="0"/>
              </a:rPr>
              <a:t>, </a:t>
            </a:r>
            <a:r>
              <a:rPr lang="en-US" dirty="0" err="1">
                <a:solidFill>
                  <a:prstClr val="black"/>
                </a:solidFill>
                <a:latin typeface="Palatino Linotype" pitchFamily="18" charset="0"/>
              </a:rPr>
              <a:t>oropharyngoscopy</a:t>
            </a:r>
            <a:r>
              <a:rPr lang="en-US" dirty="0">
                <a:solidFill>
                  <a:prstClr val="black"/>
                </a:solidFill>
                <a:latin typeface="Palatino Linotype" pitchFamily="18" charset="0"/>
              </a:rPr>
              <a:t>, indirect and </a:t>
            </a:r>
            <a:r>
              <a:rPr lang="en-US" dirty="0" err="1">
                <a:solidFill>
                  <a:prstClr val="black"/>
                </a:solidFill>
                <a:latin typeface="Palatino Linotype" pitchFamily="18" charset="0"/>
              </a:rPr>
              <a:t>fiberoptic</a:t>
            </a:r>
            <a:r>
              <a:rPr lang="en-US" dirty="0">
                <a:solidFill>
                  <a:prstClr val="black"/>
                </a:solidFill>
                <a:latin typeface="Palatino Linotype" pitchFamily="18" charset="0"/>
              </a:rPr>
              <a:t> laryngoscopy with biopsy of suspicious </a:t>
            </a:r>
            <a:r>
              <a:rPr lang="en-US" dirty="0" smtClean="0">
                <a:solidFill>
                  <a:prstClr val="black"/>
                </a:solidFill>
                <a:latin typeface="Palatino Linotype" pitchFamily="18" charset="0"/>
              </a:rPr>
              <a:t>lesions</a:t>
            </a:r>
            <a:endParaRPr lang="en-US" dirty="0">
              <a:solidFill>
                <a:prstClr val="black"/>
              </a:solidFill>
              <a:latin typeface="Palatino Linotype" pitchFamily="18" charset="0"/>
            </a:endParaRPr>
          </a:p>
          <a:p>
            <a:pPr marL="800100" lvl="1" indent="-342900">
              <a:buFont typeface="Arial" panose="020B0604020202020204" pitchFamily="34" charset="0"/>
              <a:buChar char="•"/>
            </a:pPr>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en-US" b="1" dirty="0">
                <a:solidFill>
                  <a:srgbClr val="1F497D"/>
                </a:solidFill>
                <a:latin typeface="Palatino Linotype" pitchFamily="18" charset="0"/>
              </a:rPr>
              <a:t>Radiographic examinations of the head and neck</a:t>
            </a:r>
          </a:p>
          <a:p>
            <a:pPr marL="800100" lvl="1" indent="-342900">
              <a:buFont typeface="Arial" panose="020B0604020202020204" pitchFamily="34" charset="0"/>
              <a:buChar char="•"/>
            </a:pPr>
            <a:r>
              <a:rPr lang="en-US" dirty="0">
                <a:solidFill>
                  <a:prstClr val="black"/>
                </a:solidFill>
                <a:latin typeface="Palatino Linotype" pitchFamily="18" charset="0"/>
              </a:rPr>
              <a:t>US, CT, MR</a:t>
            </a: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b="1" dirty="0" err="1">
                <a:solidFill>
                  <a:srgbClr val="FF0000"/>
                </a:solidFill>
                <a:latin typeface="Palatino Linotype" pitchFamily="18" charset="0"/>
              </a:rPr>
              <a:t>Panendoscopy</a:t>
            </a:r>
            <a:r>
              <a:rPr lang="en-US" b="1" dirty="0">
                <a:solidFill>
                  <a:srgbClr val="FF0000"/>
                </a:solidFill>
                <a:latin typeface="Palatino Linotype" pitchFamily="18" charset="0"/>
              </a:rPr>
              <a:t> with blind biopsies</a:t>
            </a:r>
          </a:p>
          <a:p>
            <a:pPr marL="800100" lvl="1" indent="-342900">
              <a:buFont typeface="Arial" panose="020B0604020202020204" pitchFamily="34" charset="0"/>
              <a:buChar char="•"/>
            </a:pPr>
            <a:r>
              <a:rPr lang="en-US" dirty="0">
                <a:solidFill>
                  <a:prstClr val="black"/>
                </a:solidFill>
                <a:latin typeface="Palatino Linotype" pitchFamily="18" charset="0"/>
              </a:rPr>
              <a:t>Endoscopy of the pharynx, larynx, esophagus, (trachea, bronchial tree)</a:t>
            </a:r>
          </a:p>
          <a:p>
            <a:pPr marL="800100" lvl="1" indent="-342900">
              <a:buFont typeface="Arial" panose="020B0604020202020204" pitchFamily="34" charset="0"/>
              <a:buChar char="•"/>
            </a:pPr>
            <a:r>
              <a:rPr lang="en-US" b="1" u="sng" dirty="0">
                <a:solidFill>
                  <a:prstClr val="black"/>
                </a:solidFill>
                <a:latin typeface="Palatino Linotype" pitchFamily="18" charset="0"/>
              </a:rPr>
              <a:t>Deep blind biopsies </a:t>
            </a:r>
            <a:r>
              <a:rPr lang="en-US" dirty="0">
                <a:solidFill>
                  <a:prstClr val="black"/>
                </a:solidFill>
                <a:latin typeface="Palatino Linotype" pitchFamily="18" charset="0"/>
              </a:rPr>
              <a:t>of </a:t>
            </a:r>
            <a:r>
              <a:rPr lang="en-US" dirty="0" err="1">
                <a:solidFill>
                  <a:prstClr val="black"/>
                </a:solidFill>
                <a:latin typeface="Palatino Linotype" pitchFamily="18" charset="0"/>
              </a:rPr>
              <a:t>Rosenmüller</a:t>
            </a:r>
            <a:r>
              <a:rPr lang="en-US" dirty="0">
                <a:solidFill>
                  <a:prstClr val="black"/>
                </a:solidFill>
                <a:latin typeface="Palatino Linotype" pitchFamily="18" charset="0"/>
              </a:rPr>
              <a:t> </a:t>
            </a:r>
            <a:r>
              <a:rPr lang="en-US" dirty="0" smtClean="0">
                <a:solidFill>
                  <a:prstClr val="black"/>
                </a:solidFill>
                <a:latin typeface="Palatino Linotype" pitchFamily="18" charset="0"/>
              </a:rPr>
              <a:t>fossa, </a:t>
            </a:r>
            <a:r>
              <a:rPr lang="en-US" dirty="0">
                <a:solidFill>
                  <a:prstClr val="black"/>
                </a:solidFill>
                <a:latin typeface="Palatino Linotype" pitchFamily="18" charset="0"/>
              </a:rPr>
              <a:t>base of tongue, tonsils (tonsillectomy), pyriform sinuses</a:t>
            </a: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b="1" dirty="0">
                <a:solidFill>
                  <a:srgbClr val="FF0000"/>
                </a:solidFill>
                <a:latin typeface="Palatino Linotype" pitchFamily="18" charset="0"/>
              </a:rPr>
              <a:t>Radiographic diagnostics of the chest and abdomen</a:t>
            </a:r>
          </a:p>
          <a:p>
            <a:pPr marL="800100" lvl="1" indent="-342900">
              <a:buFont typeface="Arial" panose="020B0604020202020204" pitchFamily="34" charset="0"/>
              <a:buChar char="•"/>
            </a:pPr>
            <a:r>
              <a:rPr lang="en-US" dirty="0">
                <a:solidFill>
                  <a:prstClr val="black"/>
                </a:solidFill>
                <a:latin typeface="Palatino Linotype" pitchFamily="18" charset="0"/>
              </a:rPr>
              <a:t>X-ray of the lungs, ultrasound of the abdomen and pelvis, </a:t>
            </a:r>
            <a:r>
              <a:rPr lang="en-US" b="1" i="1" dirty="0">
                <a:solidFill>
                  <a:prstClr val="black"/>
                </a:solidFill>
                <a:latin typeface="Palatino Linotype" pitchFamily="18" charset="0"/>
              </a:rPr>
              <a:t>full-body scan</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285750" indent="-285750">
              <a:buFont typeface="Wingdings" panose="05000000000000000000" pitchFamily="2" charset="2"/>
              <a:buChar char="§"/>
            </a:pPr>
            <a:r>
              <a:rPr lang="en-US" b="1" u="sng" dirty="0">
                <a:solidFill>
                  <a:srgbClr val="339933"/>
                </a:solidFill>
                <a:latin typeface="Palatino Linotype" pitchFamily="18" charset="0"/>
              </a:rPr>
              <a:t>Biopsy of a </a:t>
            </a:r>
            <a:r>
              <a:rPr lang="en-US" b="1" u="sng" dirty="0" smtClean="0">
                <a:solidFill>
                  <a:srgbClr val="339933"/>
                </a:solidFill>
                <a:latin typeface="Palatino Linotype" pitchFamily="18" charset="0"/>
              </a:rPr>
              <a:t>neck lymph node</a:t>
            </a:r>
            <a:endParaRPr lang="en-US" b="1" u="sng" dirty="0">
              <a:solidFill>
                <a:srgbClr val="339933"/>
              </a:solidFill>
              <a:latin typeface="Palatino Linotype" pitchFamily="18" charset="0"/>
            </a:endParaRPr>
          </a:p>
          <a:p>
            <a:pPr marL="800100" lvl="1" indent="-342900">
              <a:buFont typeface="Arial" panose="020B0604020202020204" pitchFamily="34" charset="0"/>
              <a:buChar char="•"/>
            </a:pPr>
            <a:r>
              <a:rPr lang="en-US" dirty="0">
                <a:solidFill>
                  <a:prstClr val="black"/>
                </a:solidFill>
                <a:latin typeface="Palatino Linotype" pitchFamily="18" charset="0"/>
              </a:rPr>
              <a:t>fine needle aspiration biopsy (</a:t>
            </a:r>
            <a:r>
              <a:rPr lang="en-US" dirty="0" err="1">
                <a:solidFill>
                  <a:prstClr val="black"/>
                </a:solidFill>
                <a:latin typeface="Palatino Linotype" pitchFamily="18" charset="0"/>
              </a:rPr>
              <a:t>FNAB</a:t>
            </a:r>
            <a:r>
              <a:rPr lang="en-US" dirty="0">
                <a:solidFill>
                  <a:prstClr val="black"/>
                </a:solidFill>
                <a:latin typeface="Palatino Linotype" pitchFamily="18" charset="0"/>
              </a:rPr>
              <a:t>)</a:t>
            </a:r>
          </a:p>
          <a:p>
            <a:pPr marL="800100" lvl="1" indent="-342900">
              <a:buFont typeface="Arial" panose="020B0604020202020204" pitchFamily="34" charset="0"/>
              <a:buChar char="•"/>
            </a:pPr>
            <a:r>
              <a:rPr lang="en-US" dirty="0">
                <a:solidFill>
                  <a:prstClr val="black"/>
                </a:solidFill>
                <a:latin typeface="Palatino Linotype" pitchFamily="18" charset="0"/>
              </a:rPr>
              <a:t>excisional biopsy</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285750" indent="-285750">
              <a:buFont typeface="Wingdings" panose="05000000000000000000" pitchFamily="2" charset="2"/>
              <a:buChar char="§"/>
            </a:pPr>
            <a:r>
              <a:rPr lang="en-US" b="1" dirty="0">
                <a:solidFill>
                  <a:prstClr val="black"/>
                </a:solidFill>
                <a:latin typeface="Palatino Linotype" pitchFamily="18" charset="0"/>
              </a:rPr>
              <a:t>If no primary </a:t>
            </a:r>
            <a:r>
              <a:rPr lang="en-US" b="1" dirty="0" smtClean="0">
                <a:solidFill>
                  <a:prstClr val="black"/>
                </a:solidFill>
                <a:latin typeface="Palatino Linotype" pitchFamily="18" charset="0"/>
              </a:rPr>
              <a:t>tumor </a:t>
            </a:r>
            <a:r>
              <a:rPr lang="en-US" b="1" dirty="0">
                <a:solidFill>
                  <a:prstClr val="black"/>
                </a:solidFill>
                <a:latin typeface="Palatino Linotype" pitchFamily="18" charset="0"/>
              </a:rPr>
              <a:t>have been detected by all tests, it is classified as cancer of unknown primary origin.</a:t>
            </a:r>
          </a:p>
        </p:txBody>
      </p:sp>
    </p:spTree>
    <p:extLst>
      <p:ext uri="{BB962C8B-B14F-4D97-AF65-F5344CB8AC3E}">
        <p14:creationId xmlns:p14="http://schemas.microsoft.com/office/powerpoint/2010/main" val="1900107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sr-Latn-RS" sz="3500" b="1" dirty="0">
                <a:solidFill>
                  <a:prstClr val="black"/>
                </a:solidFill>
                <a:latin typeface="Palatino Linotype" pitchFamily="18" charset="0"/>
              </a:rPr>
              <a:t>TNM classification</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010245"/>
            <a:ext cx="8915400" cy="4524315"/>
          </a:xfrm>
          <a:prstGeom prst="rect">
            <a:avLst/>
          </a:prstGeom>
        </p:spPr>
        <p:txBody>
          <a:bodyPr wrap="square">
            <a:spAutoFit/>
          </a:bodyPr>
          <a:lstStyle/>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Determining </a:t>
            </a:r>
            <a:r>
              <a:rPr lang="en-US" sz="2000" dirty="0" err="1">
                <a:solidFill>
                  <a:prstClr val="black"/>
                </a:solidFill>
                <a:latin typeface="Palatino Linotype" pitchFamily="18" charset="0"/>
              </a:rPr>
              <a:t>TNM</a:t>
            </a:r>
            <a:r>
              <a:rPr lang="en-US" sz="2000" dirty="0">
                <a:solidFill>
                  <a:prstClr val="black"/>
                </a:solidFill>
                <a:latin typeface="Palatino Linotype" pitchFamily="18" charset="0"/>
              </a:rPr>
              <a:t> classification is important for determining the stage of malignant disease and selecting the appropriate treatment modality.</a:t>
            </a:r>
          </a:p>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In the </a:t>
            </a:r>
            <a:r>
              <a:rPr lang="en-US" sz="2000" dirty="0" err="1">
                <a:solidFill>
                  <a:prstClr val="black"/>
                </a:solidFill>
                <a:latin typeface="Palatino Linotype" pitchFamily="18" charset="0"/>
              </a:rPr>
              <a:t>TNM</a:t>
            </a:r>
            <a:r>
              <a:rPr lang="en-US" sz="2000" dirty="0">
                <a:solidFill>
                  <a:prstClr val="black"/>
                </a:solidFill>
                <a:latin typeface="Palatino Linotype" pitchFamily="18" charset="0"/>
              </a:rPr>
              <a:t> classification, “N” corresponds to a lymph node:</a:t>
            </a: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N0 – </a:t>
            </a:r>
            <a:r>
              <a:rPr lang="en-US" sz="2000" dirty="0">
                <a:solidFill>
                  <a:prstClr val="black"/>
                </a:solidFill>
                <a:latin typeface="Palatino Linotype" pitchFamily="18" charset="0"/>
              </a:rPr>
              <a:t> no regional node </a:t>
            </a:r>
            <a:r>
              <a:rPr lang="en-US" sz="2000" dirty="0" smtClean="0">
                <a:solidFill>
                  <a:prstClr val="black"/>
                </a:solidFill>
                <a:latin typeface="Palatino Linotype" pitchFamily="18" charset="0"/>
              </a:rPr>
              <a:t>metastases</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N1</a:t>
            </a:r>
            <a:r>
              <a:rPr lang="sr-Cyrl-RS" sz="2000" dirty="0" smtClean="0">
                <a:solidFill>
                  <a:prstClr val="black"/>
                </a:solidFill>
                <a:latin typeface="Palatino Linotype" pitchFamily="18" charset="0"/>
              </a:rPr>
              <a:t> – </a:t>
            </a:r>
            <a:r>
              <a:rPr lang="en-US" sz="2000" dirty="0">
                <a:solidFill>
                  <a:prstClr val="black"/>
                </a:solidFill>
                <a:latin typeface="Palatino Linotype" pitchFamily="18" charset="0"/>
              </a:rPr>
              <a:t>metastasis in single ipsilateral node, ≤3 </a:t>
            </a:r>
            <a:r>
              <a:rPr lang="en-US" sz="2000" dirty="0" smtClean="0">
                <a:solidFill>
                  <a:prstClr val="black"/>
                </a:solidFill>
                <a:latin typeface="Palatino Linotype" pitchFamily="18" charset="0"/>
              </a:rPr>
              <a:t>cm</a:t>
            </a:r>
          </a:p>
          <a:p>
            <a:pPr marL="800100" lvl="1" indent="-342900">
              <a:buFont typeface="Arial" panose="020B0604020202020204" pitchFamily="34" charset="0"/>
              <a:buChar char="•"/>
            </a:pPr>
            <a:endParaRPr lang="en-US" sz="800" dirty="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N2a – </a:t>
            </a:r>
            <a:r>
              <a:rPr lang="en-US" sz="2000" dirty="0">
                <a:solidFill>
                  <a:prstClr val="black"/>
                </a:solidFill>
                <a:latin typeface="Palatino Linotype" pitchFamily="18" charset="0"/>
              </a:rPr>
              <a:t>metastasis in single ipsilateral node, &gt;3 cm and ≤6 </a:t>
            </a:r>
            <a:r>
              <a:rPr lang="en-US" sz="2000" dirty="0" smtClean="0">
                <a:solidFill>
                  <a:prstClr val="black"/>
                </a:solidFill>
                <a:latin typeface="Palatino Linotype" pitchFamily="18" charset="0"/>
              </a:rPr>
              <a:t>cm</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N2b – </a:t>
            </a:r>
            <a:r>
              <a:rPr lang="en-US" sz="2000" dirty="0">
                <a:solidFill>
                  <a:prstClr val="black"/>
                </a:solidFill>
                <a:latin typeface="Palatino Linotype" pitchFamily="18" charset="0"/>
              </a:rPr>
              <a:t>metastasis in multiple ipsilateral nodes, all ≤6 cm</a:t>
            </a:r>
            <a:endParaRPr lang="sr-Latn-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N2c – </a:t>
            </a:r>
            <a:r>
              <a:rPr lang="en-US" sz="2000" dirty="0">
                <a:solidFill>
                  <a:prstClr val="black"/>
                </a:solidFill>
                <a:latin typeface="Palatino Linotype" pitchFamily="18" charset="0"/>
              </a:rPr>
              <a:t>metastasis in bilateral or contralateral nodes, all ≤6 </a:t>
            </a:r>
            <a:r>
              <a:rPr lang="en-US" sz="2000" dirty="0" smtClean="0">
                <a:solidFill>
                  <a:prstClr val="black"/>
                </a:solidFill>
                <a:latin typeface="Palatino Linotype" pitchFamily="18" charset="0"/>
              </a:rPr>
              <a:t>cm</a:t>
            </a:r>
          </a:p>
          <a:p>
            <a:pPr marL="800100" lvl="1" indent="-342900">
              <a:buFont typeface="Arial" panose="020B0604020202020204" pitchFamily="34" charset="0"/>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sr-Latn-RS" sz="2000" dirty="0" smtClean="0">
                <a:solidFill>
                  <a:prstClr val="black"/>
                </a:solidFill>
                <a:latin typeface="Palatino Linotype" pitchFamily="18" charset="0"/>
              </a:rPr>
              <a:t>N3 – </a:t>
            </a:r>
            <a:r>
              <a:rPr lang="en-US" sz="2000" dirty="0">
                <a:solidFill>
                  <a:prstClr val="black"/>
                </a:solidFill>
                <a:latin typeface="Palatino Linotype" pitchFamily="18" charset="0"/>
              </a:rPr>
              <a:t>metastasis in a node, &gt;6 cm</a:t>
            </a:r>
            <a:endParaRPr lang="ru-RU" sz="2000" dirty="0" smtClean="0">
              <a:solidFill>
                <a:prstClr val="black"/>
              </a:solidFill>
              <a:latin typeface="Palatino Linotype" pitchFamily="18" charset="0"/>
            </a:endParaRPr>
          </a:p>
        </p:txBody>
      </p:sp>
    </p:spTree>
    <p:extLst>
      <p:ext uri="{BB962C8B-B14F-4D97-AF65-F5344CB8AC3E}">
        <p14:creationId xmlns:p14="http://schemas.microsoft.com/office/powerpoint/2010/main" val="4084615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black"/>
                </a:solidFill>
                <a:latin typeface="Palatino Linotype" pitchFamily="18" charset="0"/>
              </a:rPr>
              <a:t>Treatment </a:t>
            </a:r>
            <a:r>
              <a:rPr lang="en-US" sz="3500" b="1" dirty="0">
                <a:solidFill>
                  <a:prstClr val="black"/>
                </a:solidFill>
                <a:latin typeface="Palatino Linotype" pitchFamily="18" charset="0"/>
              </a:rPr>
              <a:t>of secondary malignant lymphadenopathy</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4893647"/>
          </a:xfrm>
          <a:prstGeom prst="rect">
            <a:avLst/>
          </a:prstGeom>
        </p:spPr>
        <p:txBody>
          <a:bodyPr wrap="square">
            <a:spAutoFit/>
          </a:bodyPr>
          <a:lstStyle/>
          <a:p>
            <a:pPr marL="285750" indent="-285750">
              <a:buFont typeface="Wingdings" panose="05000000000000000000" pitchFamily="2" charset="2"/>
              <a:buChar char="§"/>
            </a:pPr>
            <a:r>
              <a:rPr lang="en-US" sz="2000" b="1" dirty="0">
                <a:solidFill>
                  <a:srgbClr val="1F497D"/>
                </a:solidFill>
                <a:latin typeface="Palatino Linotype" pitchFamily="18" charset="0"/>
              </a:rPr>
              <a:t>Surgical treatment</a:t>
            </a:r>
          </a:p>
          <a:p>
            <a:pPr marL="285750" indent="-285750">
              <a:buFont typeface="Wingdings" panose="05000000000000000000" pitchFamily="2" charset="2"/>
              <a:buChar char="§"/>
            </a:pPr>
            <a:endParaRPr lang="ru-RU" sz="800" b="1" dirty="0" smtClean="0">
              <a:solidFill>
                <a:srgbClr val="1F497D"/>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Selective neck dissections</a:t>
            </a:r>
          </a:p>
          <a:p>
            <a:pPr marL="1257300" lvl="2" indent="-342900">
              <a:buFont typeface="Arial" panose="020B0604020202020204" pitchFamily="34" charset="0"/>
              <a:buChar char="•"/>
            </a:pPr>
            <a:r>
              <a:rPr lang="en-US" sz="2000" dirty="0" err="1">
                <a:solidFill>
                  <a:prstClr val="black"/>
                </a:solidFill>
                <a:latin typeface="Palatino Linotype" pitchFamily="18" charset="0"/>
              </a:rPr>
              <a:t>Supraomohyoid</a:t>
            </a:r>
            <a:r>
              <a:rPr lang="en-US" sz="2000" dirty="0">
                <a:solidFill>
                  <a:prstClr val="black"/>
                </a:solidFill>
                <a:latin typeface="Palatino Linotype" pitchFamily="18" charset="0"/>
              </a:rPr>
              <a:t> (regions I, II, III)</a:t>
            </a:r>
          </a:p>
          <a:p>
            <a:pPr marL="1257300" lvl="2" indent="-342900">
              <a:buFont typeface="Arial" panose="020B0604020202020204" pitchFamily="34" charset="0"/>
              <a:buChar char="•"/>
            </a:pPr>
            <a:r>
              <a:rPr lang="en-US" sz="2000" dirty="0">
                <a:solidFill>
                  <a:prstClr val="black"/>
                </a:solidFill>
                <a:latin typeface="Palatino Linotype" pitchFamily="18" charset="0"/>
              </a:rPr>
              <a:t>Lateral (regions II, III, IV)</a:t>
            </a:r>
          </a:p>
          <a:p>
            <a:pPr marL="1257300" lvl="2" indent="-342900">
              <a:buFont typeface="Arial" panose="020B0604020202020204" pitchFamily="34" charset="0"/>
              <a:buChar char="•"/>
            </a:pPr>
            <a:r>
              <a:rPr lang="it-IT" sz="2000" dirty="0">
                <a:solidFill>
                  <a:prstClr val="black"/>
                </a:solidFill>
                <a:latin typeface="Palatino Linotype" pitchFamily="18" charset="0"/>
              </a:rPr>
              <a:t>Posterolateral (regions II, III, IV, V)</a:t>
            </a:r>
          </a:p>
          <a:p>
            <a:pPr marL="1257300" lvl="2" indent="-342900">
              <a:buFont typeface="Arial" panose="020B0604020202020204" pitchFamily="34" charset="0"/>
              <a:buChar char="•"/>
            </a:pPr>
            <a:r>
              <a:rPr lang="en-US" sz="2000" dirty="0">
                <a:solidFill>
                  <a:prstClr val="black"/>
                </a:solidFill>
                <a:latin typeface="Palatino Linotype" pitchFamily="18" charset="0"/>
              </a:rPr>
              <a:t>Anterior (region VI)</a:t>
            </a:r>
          </a:p>
          <a:p>
            <a:pPr marL="1257300" lvl="2"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Radical neck dissection </a:t>
            </a:r>
            <a:r>
              <a:rPr lang="en-US" sz="2000" dirty="0">
                <a:solidFill>
                  <a:prstClr val="black"/>
                </a:solidFill>
                <a:latin typeface="Palatino Linotype" pitchFamily="18" charset="0"/>
              </a:rPr>
              <a:t>(regions I-V, </a:t>
            </a:r>
            <a:r>
              <a:rPr lang="en-US" sz="2000" i="1" dirty="0">
                <a:solidFill>
                  <a:prstClr val="black"/>
                </a:solidFill>
                <a:latin typeface="Palatino Linotype" pitchFamily="18" charset="0"/>
              </a:rPr>
              <a:t>n. </a:t>
            </a:r>
            <a:r>
              <a:rPr lang="en-US" sz="2000" i="1" dirty="0" err="1">
                <a:solidFill>
                  <a:prstClr val="black"/>
                </a:solidFill>
                <a:latin typeface="Palatino Linotype" pitchFamily="18" charset="0"/>
              </a:rPr>
              <a:t>accessorius</a:t>
            </a:r>
            <a:r>
              <a:rPr lang="en-US" sz="2000" dirty="0">
                <a:solidFill>
                  <a:prstClr val="black"/>
                </a:solidFill>
                <a:latin typeface="Palatino Linotype" pitchFamily="18" charset="0"/>
              </a:rPr>
              <a:t>, </a:t>
            </a:r>
            <a:r>
              <a:rPr lang="en-US" sz="2000" i="1" dirty="0">
                <a:solidFill>
                  <a:prstClr val="black"/>
                </a:solidFill>
                <a:latin typeface="Palatino Linotype" pitchFamily="18" charset="0"/>
              </a:rPr>
              <a:t>v. </a:t>
            </a:r>
            <a:r>
              <a:rPr lang="en-US" sz="2000" i="1" dirty="0" err="1">
                <a:solidFill>
                  <a:prstClr val="black"/>
                </a:solidFill>
                <a:latin typeface="Palatino Linotype" pitchFamily="18" charset="0"/>
              </a:rPr>
              <a:t>jugularis</a:t>
            </a:r>
            <a:r>
              <a:rPr lang="en-US" sz="2000" i="1" dirty="0">
                <a:solidFill>
                  <a:prstClr val="black"/>
                </a:solidFill>
                <a:latin typeface="Palatino Linotype" pitchFamily="18" charset="0"/>
              </a:rPr>
              <a:t> </a:t>
            </a:r>
            <a:r>
              <a:rPr lang="en-US" sz="2000" i="1" dirty="0" err="1">
                <a:solidFill>
                  <a:prstClr val="black"/>
                </a:solidFill>
                <a:latin typeface="Palatino Linotype" pitchFamily="18" charset="0"/>
              </a:rPr>
              <a:t>interna</a:t>
            </a:r>
            <a:r>
              <a:rPr lang="en-US" sz="2000" dirty="0">
                <a:solidFill>
                  <a:prstClr val="black"/>
                </a:solidFill>
                <a:latin typeface="Palatino Linotype" pitchFamily="18" charset="0"/>
              </a:rPr>
              <a:t>, </a:t>
            </a:r>
            <a:r>
              <a:rPr lang="en-US" sz="2000" i="1" dirty="0">
                <a:solidFill>
                  <a:prstClr val="black"/>
                </a:solidFill>
                <a:latin typeface="Palatino Linotype" pitchFamily="18" charset="0"/>
              </a:rPr>
              <a:t>m. </a:t>
            </a:r>
            <a:r>
              <a:rPr lang="en-US" sz="2000" i="1" dirty="0" err="1">
                <a:solidFill>
                  <a:prstClr val="black"/>
                </a:solidFill>
                <a:latin typeface="Palatino Linotype" pitchFamily="18" charset="0"/>
              </a:rPr>
              <a:t>SCM</a:t>
            </a:r>
            <a:r>
              <a:rPr lang="en-US" sz="2000" dirty="0">
                <a:solidFill>
                  <a:prstClr val="black"/>
                </a:solidFill>
                <a:latin typeface="Palatino Linotype" pitchFamily="18" charset="0"/>
              </a:rPr>
              <a:t>)</a:t>
            </a:r>
          </a:p>
          <a:p>
            <a:pPr marL="800100" lvl="1" indent="-342900">
              <a:buFont typeface="Arial" panose="020B0604020202020204" pitchFamily="34" charset="0"/>
              <a:buChar char="•"/>
            </a:pPr>
            <a:endParaRPr lang="en-U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Modified radical neck dissection </a:t>
            </a:r>
            <a:r>
              <a:rPr lang="en-US" sz="2000" dirty="0">
                <a:solidFill>
                  <a:prstClr val="black"/>
                </a:solidFill>
                <a:latin typeface="Palatino Linotype" pitchFamily="18" charset="0"/>
              </a:rPr>
              <a:t>(preserving one or more non-lymphatic </a:t>
            </a:r>
            <a:r>
              <a:rPr lang="en-US" sz="2000" dirty="0" smtClean="0">
                <a:solidFill>
                  <a:prstClr val="black"/>
                </a:solidFill>
                <a:latin typeface="Palatino Linotype" pitchFamily="18" charset="0"/>
              </a:rPr>
              <a:t>structures </a:t>
            </a:r>
            <a:r>
              <a:rPr lang="sr-Cyrl-RS" sz="2000" dirty="0" smtClean="0">
                <a:solidFill>
                  <a:prstClr val="black"/>
                </a:solidFill>
                <a:latin typeface="Palatino Linotype" pitchFamily="18" charset="0"/>
              </a:rPr>
              <a:t>- </a:t>
            </a:r>
            <a:r>
              <a:rPr lang="en-US" sz="2000" i="1" dirty="0">
                <a:solidFill>
                  <a:prstClr val="black"/>
                </a:solidFill>
                <a:latin typeface="Palatino Linotype" pitchFamily="18" charset="0"/>
              </a:rPr>
              <a:t>n. </a:t>
            </a:r>
            <a:r>
              <a:rPr lang="en-US" sz="2000" i="1" dirty="0" err="1">
                <a:solidFill>
                  <a:prstClr val="black"/>
                </a:solidFill>
                <a:latin typeface="Palatino Linotype" pitchFamily="18" charset="0"/>
              </a:rPr>
              <a:t>accessorius</a:t>
            </a:r>
            <a:r>
              <a:rPr lang="en-US" sz="2000" i="1" dirty="0">
                <a:solidFill>
                  <a:prstClr val="black"/>
                </a:solidFill>
                <a:latin typeface="Palatino Linotype" pitchFamily="18" charset="0"/>
              </a:rPr>
              <a:t>, v. </a:t>
            </a:r>
            <a:r>
              <a:rPr lang="en-US" sz="2000" i="1" dirty="0" err="1">
                <a:solidFill>
                  <a:prstClr val="black"/>
                </a:solidFill>
                <a:latin typeface="Palatino Linotype" pitchFamily="18" charset="0"/>
              </a:rPr>
              <a:t>jugularis</a:t>
            </a:r>
            <a:r>
              <a:rPr lang="en-US" sz="2000" i="1" dirty="0">
                <a:solidFill>
                  <a:prstClr val="black"/>
                </a:solidFill>
                <a:latin typeface="Palatino Linotype" pitchFamily="18" charset="0"/>
              </a:rPr>
              <a:t> </a:t>
            </a:r>
            <a:r>
              <a:rPr lang="en-US" sz="2000" i="1" dirty="0" err="1">
                <a:solidFill>
                  <a:prstClr val="black"/>
                </a:solidFill>
                <a:latin typeface="Palatino Linotype" pitchFamily="18" charset="0"/>
              </a:rPr>
              <a:t>interna</a:t>
            </a:r>
            <a:r>
              <a:rPr lang="en-US" sz="2000" i="1" dirty="0">
                <a:solidFill>
                  <a:prstClr val="black"/>
                </a:solidFill>
                <a:latin typeface="Palatino Linotype" pitchFamily="18" charset="0"/>
              </a:rPr>
              <a:t>, m. </a:t>
            </a:r>
            <a:r>
              <a:rPr lang="en-US" sz="2000" i="1" dirty="0" err="1">
                <a:solidFill>
                  <a:prstClr val="black"/>
                </a:solidFill>
                <a:latin typeface="Palatino Linotype" pitchFamily="18" charset="0"/>
              </a:rPr>
              <a:t>SCM</a:t>
            </a:r>
            <a:r>
              <a:rPr lang="sr-Cyrl-RS" sz="2000" dirty="0" smtClean="0">
                <a:solidFill>
                  <a:prstClr val="black"/>
                </a:solidFill>
                <a:latin typeface="Palatino Linotype" pitchFamily="18" charset="0"/>
              </a:rPr>
              <a:t>)</a:t>
            </a:r>
          </a:p>
          <a:p>
            <a:pPr marL="800100" lvl="1" indent="-342900">
              <a:buFont typeface="Arial" panose="020B0604020202020204" pitchFamily="34" charset="0"/>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Extended radical dissection of the neck </a:t>
            </a:r>
            <a:r>
              <a:rPr lang="en-US" sz="2000" dirty="0">
                <a:solidFill>
                  <a:prstClr val="black"/>
                </a:solidFill>
                <a:latin typeface="Palatino Linotype" pitchFamily="18" charset="0"/>
              </a:rPr>
              <a:t>(lymph nodes not covered by radical dissection, </a:t>
            </a:r>
            <a:r>
              <a:rPr lang="en-US" sz="2000" i="1" dirty="0">
                <a:solidFill>
                  <a:prstClr val="black"/>
                </a:solidFill>
                <a:latin typeface="Palatino Linotype" pitchFamily="18" charset="0"/>
              </a:rPr>
              <a:t>a. </a:t>
            </a:r>
            <a:r>
              <a:rPr lang="en-US" sz="2000" i="1" dirty="0" err="1">
                <a:solidFill>
                  <a:prstClr val="black"/>
                </a:solidFill>
                <a:latin typeface="Palatino Linotype" pitchFamily="18" charset="0"/>
              </a:rPr>
              <a:t>carotis</a:t>
            </a:r>
            <a:r>
              <a:rPr lang="en-US" sz="2000" i="1" dirty="0">
                <a:solidFill>
                  <a:prstClr val="black"/>
                </a:solidFill>
                <a:latin typeface="Palatino Linotype" pitchFamily="18" charset="0"/>
              </a:rPr>
              <a:t> externa</a:t>
            </a:r>
            <a:r>
              <a:rPr lang="en-US" sz="2000" dirty="0">
                <a:solidFill>
                  <a:prstClr val="black"/>
                </a:solidFill>
                <a:latin typeface="Palatino Linotype" pitchFamily="18" charset="0"/>
              </a:rPr>
              <a:t>, </a:t>
            </a:r>
            <a:r>
              <a:rPr lang="en-US" sz="2000" i="1" dirty="0">
                <a:solidFill>
                  <a:prstClr val="black"/>
                </a:solidFill>
                <a:latin typeface="Palatino Linotype" pitchFamily="18" charset="0"/>
              </a:rPr>
              <a:t>n. </a:t>
            </a:r>
            <a:r>
              <a:rPr lang="en-US" sz="2000" i="1" dirty="0" err="1">
                <a:solidFill>
                  <a:prstClr val="black"/>
                </a:solidFill>
                <a:latin typeface="Palatino Linotype" pitchFamily="18" charset="0"/>
              </a:rPr>
              <a:t>vagus</a:t>
            </a:r>
            <a:r>
              <a:rPr lang="en-US" sz="2000" dirty="0">
                <a:solidFill>
                  <a:prstClr val="black"/>
                </a:solidFill>
                <a:latin typeface="Palatino Linotype" pitchFamily="18" charset="0"/>
              </a:rPr>
              <a:t>, submandibular salivary gland, prevertebral musculature)</a:t>
            </a:r>
          </a:p>
          <a:p>
            <a:pPr marL="800100" lvl="1" indent="-342900">
              <a:buFont typeface="Arial" panose="020B0604020202020204" pitchFamily="34" charset="0"/>
              <a:buChar char="•"/>
            </a:pPr>
            <a:endParaRPr lang="ru-RU" sz="2000" dirty="0">
              <a:solidFill>
                <a:prstClr val="black"/>
              </a:solidFill>
              <a:latin typeface="Palatino Linotype" pitchFamily="18" charset="0"/>
            </a:endParaRPr>
          </a:p>
        </p:txBody>
      </p:sp>
    </p:spTree>
    <p:extLst>
      <p:ext uri="{BB962C8B-B14F-4D97-AF65-F5344CB8AC3E}">
        <p14:creationId xmlns:p14="http://schemas.microsoft.com/office/powerpoint/2010/main" val="130113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Congenital neck malformations</a:t>
            </a:r>
          </a:p>
        </p:txBody>
      </p:sp>
      <p:sp>
        <p:nvSpPr>
          <p:cNvPr id="3" name="Rectangle 2"/>
          <p:cNvSpPr/>
          <p:nvPr/>
        </p:nvSpPr>
        <p:spPr>
          <a:xfrm>
            <a:off x="228600" y="1295400"/>
            <a:ext cx="8839200" cy="5570756"/>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Congenital malformations of the neck include:</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800100" lvl="1" indent="-342900">
              <a:buFont typeface="Arial" panose="020B0604020202020204" pitchFamily="34" charset="0"/>
              <a:buChar char="•"/>
            </a:pPr>
            <a:r>
              <a:rPr lang="en-US" sz="2000" dirty="0" err="1">
                <a:solidFill>
                  <a:prstClr val="black"/>
                </a:solidFill>
                <a:latin typeface="Palatino Linotype" pitchFamily="18" charset="0"/>
              </a:rPr>
              <a:t>Thyroglossal</a:t>
            </a:r>
            <a:r>
              <a:rPr lang="en-US" sz="2000" dirty="0">
                <a:solidFill>
                  <a:prstClr val="black"/>
                </a:solidFill>
                <a:latin typeface="Palatino Linotype" pitchFamily="18" charset="0"/>
              </a:rPr>
              <a:t> duct cysts and fistulas</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Lateral (</a:t>
            </a:r>
            <a:r>
              <a:rPr lang="en-US" sz="2000" dirty="0" err="1">
                <a:solidFill>
                  <a:prstClr val="black"/>
                </a:solidFill>
                <a:latin typeface="Palatino Linotype" pitchFamily="18" charset="0"/>
              </a:rPr>
              <a:t>branchiogenic</a:t>
            </a:r>
            <a:r>
              <a:rPr lang="en-US" sz="2000" dirty="0">
                <a:solidFill>
                  <a:prstClr val="black"/>
                </a:solidFill>
                <a:latin typeface="Palatino Linotype" pitchFamily="18" charset="0"/>
              </a:rPr>
              <a:t>) cysts and fistulas of the neck</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Cervical </a:t>
            </a:r>
            <a:r>
              <a:rPr lang="en-US" sz="2000" dirty="0">
                <a:solidFill>
                  <a:prstClr val="black"/>
                </a:solidFill>
                <a:latin typeface="Palatino Linotype" pitchFamily="18" charset="0"/>
              </a:rPr>
              <a:t>rib</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smtClean="0">
                <a:solidFill>
                  <a:prstClr val="black"/>
                </a:solidFill>
                <a:latin typeface="Palatino Linotype" pitchFamily="18" charset="0"/>
              </a:rPr>
              <a:t>Torticollis</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Congenital neck tumors</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Embryonal rhabdomyosarcoma</a:t>
            </a:r>
          </a:p>
          <a:p>
            <a:pPr marL="1257300" lvl="2" indent="-342900">
              <a:buFont typeface="Courier New" panose="02070309020205020404" pitchFamily="49" charset="0"/>
              <a:buChar char="o"/>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err="1">
                <a:solidFill>
                  <a:prstClr val="black"/>
                </a:solidFill>
                <a:latin typeface="Palatino Linotype" pitchFamily="18" charset="0"/>
              </a:rPr>
              <a:t>Teratomas</a:t>
            </a:r>
            <a:endParaRPr lang="en-US" sz="2000" dirty="0">
              <a:solidFill>
                <a:prstClr val="black"/>
              </a:solidFill>
              <a:latin typeface="Palatino Linotype" pitchFamily="18" charset="0"/>
            </a:endParaRPr>
          </a:p>
          <a:p>
            <a:pPr marL="1257300" lvl="2" indent="-342900">
              <a:buFont typeface="Courier New" panose="02070309020205020404" pitchFamily="49" charset="0"/>
              <a:buChar char="o"/>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Dermoid cysts</a:t>
            </a:r>
          </a:p>
          <a:p>
            <a:pPr marL="1257300" lvl="2" indent="-342900">
              <a:buFont typeface="Courier New" panose="02070309020205020404" pitchFamily="49" charset="0"/>
              <a:buChar char="o"/>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Hamartomas</a:t>
            </a:r>
          </a:p>
          <a:p>
            <a:pPr marL="1257300" lvl="2"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Vascular and lymphatic malformations of the head and neck</a:t>
            </a:r>
          </a:p>
          <a:p>
            <a:pPr marL="800100" lvl="1" indent="-342900">
              <a:buFont typeface="Arial" panose="020B0604020202020204" pitchFamily="34" charset="0"/>
              <a:buChar char="•"/>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a:solidFill>
                  <a:prstClr val="black"/>
                </a:solidFill>
                <a:latin typeface="Palatino Linotype" pitchFamily="18" charset="0"/>
              </a:rPr>
              <a:t>Hemangiomas</a:t>
            </a:r>
          </a:p>
          <a:p>
            <a:pPr marL="1257300" lvl="2" indent="-342900">
              <a:buFont typeface="Courier New" panose="02070309020205020404" pitchFamily="49" charset="0"/>
              <a:buChar char="o"/>
            </a:pPr>
            <a:endParaRPr lang="ru-RU" sz="800" dirty="0" smtClean="0">
              <a:solidFill>
                <a:prstClr val="black"/>
              </a:solidFill>
              <a:latin typeface="Palatino Linotype" pitchFamily="18" charset="0"/>
            </a:endParaRPr>
          </a:p>
          <a:p>
            <a:pPr marL="1257300" lvl="2" indent="-342900">
              <a:buFont typeface="Courier New" panose="02070309020205020404" pitchFamily="49" charset="0"/>
              <a:buChar char="o"/>
            </a:pPr>
            <a:r>
              <a:rPr lang="en-US" sz="2000" dirty="0" err="1">
                <a:solidFill>
                  <a:prstClr val="black"/>
                </a:solidFill>
                <a:latin typeface="Palatino Linotype" pitchFamily="18" charset="0"/>
              </a:rPr>
              <a:t>Lymphangiomas</a:t>
            </a:r>
            <a:endParaRPr lang="en-US" sz="2000" dirty="0">
              <a:solidFill>
                <a:prstClr val="black"/>
              </a:solidFill>
              <a:latin typeface="Palatino Linotype" pitchFamily="18" charset="0"/>
            </a:endParaRPr>
          </a:p>
        </p:txBody>
      </p:sp>
    </p:spTree>
    <p:extLst>
      <p:ext uri="{BB962C8B-B14F-4D97-AF65-F5344CB8AC3E}">
        <p14:creationId xmlns:p14="http://schemas.microsoft.com/office/powerpoint/2010/main" val="1303176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black"/>
                </a:solidFill>
                <a:latin typeface="Palatino Linotype" pitchFamily="18" charset="0"/>
              </a:rPr>
              <a:t>Treatment of secondary malignant lymphadenopathy</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143000"/>
            <a:ext cx="8839200" cy="5447645"/>
          </a:xfrm>
          <a:prstGeom prst="rect">
            <a:avLst/>
          </a:prstGeom>
        </p:spPr>
        <p:txBody>
          <a:bodyPr wrap="square">
            <a:spAutoFit/>
          </a:bodyPr>
          <a:lstStyle/>
          <a:p>
            <a:pPr marL="285750" indent="-285750">
              <a:buFont typeface="Wingdings" panose="05000000000000000000" pitchFamily="2" charset="2"/>
              <a:buChar char="§"/>
            </a:pPr>
            <a:r>
              <a:rPr lang="en-US" sz="2000" b="1" dirty="0" smtClean="0">
                <a:solidFill>
                  <a:srgbClr val="FF0000"/>
                </a:solidFill>
                <a:latin typeface="Palatino Linotype" pitchFamily="18" charset="0"/>
              </a:rPr>
              <a:t>Radiotherapy</a:t>
            </a:r>
          </a:p>
          <a:p>
            <a:pPr marL="285750" indent="-285750">
              <a:buFont typeface="Wingdings" panose="05000000000000000000" pitchFamily="2" charset="2"/>
              <a:buChar char="§"/>
            </a:pPr>
            <a:endParaRPr lang="ru-RU" sz="800" b="1" dirty="0" smtClean="0">
              <a:solidFill>
                <a:srgbClr val="1F497D"/>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Primary radiotherapy</a:t>
            </a:r>
          </a:p>
          <a:p>
            <a:pPr marL="1257300" lvl="2" indent="-342900">
              <a:buFont typeface="Arial" panose="020B0604020202020204" pitchFamily="34" charset="0"/>
              <a:buChar char="•"/>
            </a:pPr>
            <a:r>
              <a:rPr lang="en-US" sz="2000" dirty="0">
                <a:solidFill>
                  <a:prstClr val="black"/>
                </a:solidFill>
                <a:latin typeface="Palatino Linotype" pitchFamily="18" charset="0"/>
              </a:rPr>
              <a:t>Metastatic anaplastic carcinomas and </a:t>
            </a:r>
            <a:r>
              <a:rPr lang="en-US" sz="2000" dirty="0" err="1">
                <a:solidFill>
                  <a:prstClr val="black"/>
                </a:solidFill>
                <a:latin typeface="Palatino Linotype" pitchFamily="18" charset="0"/>
              </a:rPr>
              <a:t>UCNT</a:t>
            </a:r>
            <a:endParaRPr lang="en-US" sz="2000" dirty="0">
              <a:solidFill>
                <a:prstClr val="black"/>
              </a:solidFill>
              <a:latin typeface="Palatino Linotype" pitchFamily="18" charset="0"/>
            </a:endParaRPr>
          </a:p>
          <a:p>
            <a:pPr marL="1257300" lvl="2" indent="-342900">
              <a:buFont typeface="Arial" panose="020B0604020202020204" pitchFamily="34" charset="0"/>
              <a:buChar char="•"/>
            </a:pPr>
            <a:endParaRPr lang="ru-RU"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Radiotherapy combined with surgery</a:t>
            </a:r>
          </a:p>
          <a:p>
            <a:pPr marL="1257300" lvl="2" indent="-342900">
              <a:buFont typeface="Arial" panose="020B0604020202020204" pitchFamily="34" charset="0"/>
              <a:buChar char="•"/>
            </a:pPr>
            <a:r>
              <a:rPr lang="en-US" sz="2000" dirty="0" smtClean="0">
                <a:solidFill>
                  <a:prstClr val="black"/>
                </a:solidFill>
                <a:latin typeface="Palatino Linotype" pitchFamily="18" charset="0"/>
              </a:rPr>
              <a:t>Preoperative</a:t>
            </a:r>
          </a:p>
          <a:p>
            <a:pPr marL="1257300" lvl="2" indent="-342900">
              <a:buFont typeface="Arial" panose="020B0604020202020204" pitchFamily="34" charset="0"/>
              <a:buChar char="•"/>
            </a:pPr>
            <a:r>
              <a:rPr lang="en-US" sz="2000" dirty="0" smtClean="0">
                <a:solidFill>
                  <a:prstClr val="black"/>
                </a:solidFill>
                <a:latin typeface="Palatino Linotype" pitchFamily="18" charset="0"/>
              </a:rPr>
              <a:t>Postoperative</a:t>
            </a:r>
            <a:endParaRPr lang="sr-Cyrl-RS" sz="2000" dirty="0" smtClean="0">
              <a:solidFill>
                <a:prstClr val="black"/>
              </a:solidFill>
              <a:latin typeface="Palatino Linotype" pitchFamily="18" charset="0"/>
            </a:endParaRPr>
          </a:p>
          <a:p>
            <a:pPr marL="1714500" lvl="3" indent="-342900">
              <a:buFont typeface="Courier New" panose="02070309020205020404" pitchFamily="49" charset="0"/>
              <a:buChar char="o"/>
            </a:pPr>
            <a:r>
              <a:rPr lang="en-US" sz="2000" dirty="0">
                <a:solidFill>
                  <a:prstClr val="black"/>
                </a:solidFill>
                <a:latin typeface="Palatino Linotype" pitchFamily="18" charset="0"/>
              </a:rPr>
              <a:t>Elective</a:t>
            </a:r>
            <a:endParaRPr lang="sr-Cyrl-RS" sz="2000" dirty="0" smtClean="0">
              <a:solidFill>
                <a:prstClr val="black"/>
              </a:solidFill>
              <a:latin typeface="Palatino Linotype" pitchFamily="18" charset="0"/>
            </a:endParaRPr>
          </a:p>
          <a:p>
            <a:pPr marL="1714500" lvl="3" indent="-342900">
              <a:buFont typeface="Courier New" panose="02070309020205020404" pitchFamily="49" charset="0"/>
              <a:buChar char="o"/>
            </a:pPr>
            <a:r>
              <a:rPr lang="en-US" sz="2000" dirty="0">
                <a:solidFill>
                  <a:prstClr val="black"/>
                </a:solidFill>
                <a:latin typeface="Palatino Linotype" pitchFamily="18" charset="0"/>
              </a:rPr>
              <a:t>Curative</a:t>
            </a:r>
            <a:endParaRPr lang="sr-Cyrl-RS" sz="2000" dirty="0" smtClean="0">
              <a:solidFill>
                <a:prstClr val="black"/>
              </a:solidFill>
              <a:latin typeface="Palatino Linotype" pitchFamily="18" charset="0"/>
            </a:endParaRPr>
          </a:p>
          <a:p>
            <a:pPr marL="800100" lvl="1" indent="-342900">
              <a:buFont typeface="Arial" panose="020B0604020202020204" pitchFamily="34" charset="0"/>
              <a:buChar char="•"/>
            </a:pPr>
            <a:endParaRPr lang="en-U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Palliative radiotherapy</a:t>
            </a:r>
          </a:p>
          <a:p>
            <a:pPr marL="285750" indent="-285750">
              <a:buFont typeface="Wingdings" panose="05000000000000000000" pitchFamily="2" charset="2"/>
              <a:buChar char="§"/>
            </a:pPr>
            <a:endParaRPr lang="ru-RU" sz="2000" b="1" dirty="0" smtClean="0">
              <a:solidFill>
                <a:srgbClr val="FF0000"/>
              </a:solidFill>
              <a:latin typeface="Palatino Linotype" pitchFamily="18" charset="0"/>
            </a:endParaRPr>
          </a:p>
          <a:p>
            <a:pPr marL="285750" indent="-285750">
              <a:buFont typeface="Wingdings" panose="05000000000000000000" pitchFamily="2" charset="2"/>
              <a:buChar char="§"/>
            </a:pPr>
            <a:r>
              <a:rPr lang="en-US" sz="2000" b="1" dirty="0">
                <a:solidFill>
                  <a:srgbClr val="339933"/>
                </a:solidFill>
                <a:latin typeface="Palatino Linotype" pitchFamily="18" charset="0"/>
              </a:rPr>
              <a:t>Chemotherapy</a:t>
            </a:r>
          </a:p>
          <a:p>
            <a:pPr lvl="1"/>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smtClean="0">
                <a:solidFill>
                  <a:prstClr val="black"/>
                </a:solidFill>
                <a:latin typeface="Palatino Linotype" pitchFamily="18" charset="0"/>
              </a:rPr>
              <a:t>Neoadjuvant</a:t>
            </a:r>
          </a:p>
          <a:p>
            <a:pPr marL="800100" lvl="1" indent="-342900">
              <a:buFont typeface="Arial" panose="020B0604020202020204" pitchFamily="34" charset="0"/>
              <a:buChar char="•"/>
            </a:pPr>
            <a:endParaRPr lang="sr-Cyrl-RS" sz="800" b="1"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dirty="0">
                <a:solidFill>
                  <a:prstClr val="black"/>
                </a:solidFill>
                <a:latin typeface="Palatino Linotype" pitchFamily="18" charset="0"/>
              </a:rPr>
              <a:t>Concomitant</a:t>
            </a:r>
            <a:endParaRPr lang="sr-Cyrl-RS" sz="2000" b="1"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800" b="1"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b="1">
                <a:solidFill>
                  <a:prstClr val="black"/>
                </a:solidFill>
                <a:latin typeface="Palatino Linotype" pitchFamily="18" charset="0"/>
              </a:rPr>
              <a:t>Systemic</a:t>
            </a:r>
          </a:p>
          <a:p>
            <a:pPr marL="800100" lvl="1" indent="-342900">
              <a:buFont typeface="Arial" panose="020B0604020202020204" pitchFamily="34" charset="0"/>
              <a:buChar char="•"/>
            </a:pPr>
            <a:endParaRPr lang="ru-RU" sz="2000" dirty="0">
              <a:solidFill>
                <a:prstClr val="black"/>
              </a:solidFill>
              <a:latin typeface="Palatino Linotype" pitchFamily="18" charset="0"/>
            </a:endParaRPr>
          </a:p>
        </p:txBody>
      </p:sp>
    </p:spTree>
    <p:extLst>
      <p:ext uri="{BB962C8B-B14F-4D97-AF65-F5344CB8AC3E}">
        <p14:creationId xmlns:p14="http://schemas.microsoft.com/office/powerpoint/2010/main" val="707131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Thyroglossal</a:t>
            </a:r>
            <a:r>
              <a:rPr lang="en-US" sz="3500" b="1" dirty="0">
                <a:solidFill>
                  <a:srgbClr val="000099"/>
                </a:solidFill>
                <a:latin typeface="Palatino Linotype" pitchFamily="18" charset="0"/>
              </a:rPr>
              <a:t> duct cysts and fistulas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4031873"/>
          </a:xfrm>
          <a:prstGeom prst="rect">
            <a:avLst/>
          </a:prstGeom>
        </p:spPr>
        <p:txBody>
          <a:bodyPr wrap="square">
            <a:spAutoFit/>
          </a:bodyPr>
          <a:lstStyle/>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Cysts and fistulas of the </a:t>
            </a:r>
            <a:r>
              <a:rPr lang="en-US" sz="2000" dirty="0" err="1">
                <a:solidFill>
                  <a:prstClr val="black"/>
                </a:solidFill>
                <a:latin typeface="Palatino Linotype" pitchFamily="18" charset="0"/>
              </a:rPr>
              <a:t>thyroglossal</a:t>
            </a:r>
            <a:r>
              <a:rPr lang="en-US" sz="2000" dirty="0">
                <a:solidFill>
                  <a:prstClr val="black"/>
                </a:solidFill>
                <a:latin typeface="Palatino Linotype" pitchFamily="18" charset="0"/>
              </a:rPr>
              <a:t> duct (</a:t>
            </a:r>
            <a:r>
              <a:rPr lang="en-US" sz="2000" b="1" dirty="0">
                <a:solidFill>
                  <a:schemeClr val="tx2"/>
                </a:solidFill>
                <a:latin typeface="Palatino Linotype" pitchFamily="18" charset="0"/>
              </a:rPr>
              <a:t>median cysts and fistulas of the neck</a:t>
            </a:r>
            <a:r>
              <a:rPr lang="en-US" sz="2000" dirty="0">
                <a:solidFill>
                  <a:prstClr val="black"/>
                </a:solidFill>
                <a:latin typeface="Palatino Linotype" pitchFamily="18" charset="0"/>
              </a:rPr>
              <a:t>) arise as a result of disorders of the embryonic development of the thyroid gland.</a:t>
            </a:r>
          </a:p>
          <a:p>
            <a:pPr marL="285750" indent="-285750">
              <a:buFont typeface="Wingdings" panose="05000000000000000000" pitchFamily="2" charset="2"/>
              <a:buChar char="§"/>
            </a:pPr>
            <a:endParaRPr lang="sr-Latn-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smtClean="0">
                <a:solidFill>
                  <a:prstClr val="black"/>
                </a:solidFill>
                <a:latin typeface="Palatino Linotype" pitchFamily="18" charset="0"/>
              </a:rPr>
              <a:t>Congenital </a:t>
            </a:r>
            <a:r>
              <a:rPr lang="en-US" sz="2000" dirty="0">
                <a:solidFill>
                  <a:prstClr val="black"/>
                </a:solidFill>
                <a:latin typeface="Palatino Linotype" pitchFamily="18" charset="0"/>
              </a:rPr>
              <a:t>malformation is a </a:t>
            </a:r>
            <a:r>
              <a:rPr lang="en-US" sz="2000" dirty="0" smtClean="0">
                <a:solidFill>
                  <a:prstClr val="black"/>
                </a:solidFill>
                <a:latin typeface="Palatino Linotype" pitchFamily="18" charset="0"/>
              </a:rPr>
              <a:t>consequence of the persistent </a:t>
            </a:r>
            <a:r>
              <a:rPr lang="en-US" sz="2000" dirty="0" err="1">
                <a:solidFill>
                  <a:prstClr val="black"/>
                </a:solidFill>
                <a:latin typeface="Palatino Linotype" pitchFamily="18" charset="0"/>
              </a:rPr>
              <a:t>thyroglossal</a:t>
            </a:r>
            <a:r>
              <a:rPr lang="en-US" sz="2000" dirty="0">
                <a:solidFill>
                  <a:prstClr val="black"/>
                </a:solidFill>
                <a:latin typeface="Palatino Linotype" pitchFamily="18" charset="0"/>
              </a:rPr>
              <a:t> duct.</a:t>
            </a: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endParaRPr lang="sr-Cyrl-RS" sz="800" b="1"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2000" dirty="0" smtClean="0">
              <a:solidFill>
                <a:prstClr val="black"/>
              </a:solidFill>
              <a:latin typeface="Palatino Linotype" pitchFamily="18" charset="0"/>
            </a:endParaRPr>
          </a:p>
          <a:p>
            <a:pPr lvl="1"/>
            <a:endParaRPr lang="sr-Cyrl-RS" sz="2000" dirty="0">
              <a:solidFill>
                <a:prstClr val="black"/>
              </a:solidFill>
              <a:latin typeface="Palatino Linotype" pitchFamily="18" charset="0"/>
            </a:endParaRP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800100" lvl="1" indent="-342900">
              <a:buFont typeface="Wingdings" panose="05000000000000000000" pitchFamily="2" charset="2"/>
              <a:buChar char="§"/>
            </a:pPr>
            <a:endParaRPr lang="sr-Cyrl-RS" sz="2000" dirty="0">
              <a:solidFill>
                <a:prstClr val="black"/>
              </a:solidFill>
              <a:latin typeface="Palatino Linotype"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8007" y="2841515"/>
            <a:ext cx="3147985" cy="3817385"/>
          </a:xfrm>
          <a:prstGeom prst="rect">
            <a:avLst/>
          </a:prstGeom>
        </p:spPr>
      </p:pic>
    </p:spTree>
    <p:extLst>
      <p:ext uri="{BB962C8B-B14F-4D97-AF65-F5344CB8AC3E}">
        <p14:creationId xmlns:p14="http://schemas.microsoft.com/office/powerpoint/2010/main" val="3880083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Thyroglossal</a:t>
            </a:r>
            <a:r>
              <a:rPr lang="en-US" sz="3500" b="1" dirty="0">
                <a:solidFill>
                  <a:srgbClr val="000099"/>
                </a:solidFill>
                <a:latin typeface="Palatino Linotype" pitchFamily="18" charset="0"/>
              </a:rPr>
              <a:t> duct cysts and fistulas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4585871"/>
          </a:xfrm>
          <a:prstGeom prst="rect">
            <a:avLst/>
          </a:prstGeom>
        </p:spPr>
        <p:txBody>
          <a:bodyPr wrap="square">
            <a:spAutoFit/>
          </a:bodyPr>
          <a:lstStyle/>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a:t>
            </a:r>
            <a:r>
              <a:rPr lang="en-US" sz="2000" b="1" dirty="0" smtClean="0">
                <a:solidFill>
                  <a:prstClr val="black"/>
                </a:solidFill>
                <a:latin typeface="Palatino Linotype" pitchFamily="18" charset="0"/>
              </a:rPr>
              <a:t>presentation: </a:t>
            </a:r>
            <a:r>
              <a:rPr lang="en-US" sz="2000" dirty="0">
                <a:solidFill>
                  <a:prstClr val="black"/>
                </a:solidFill>
                <a:latin typeface="Palatino Linotype" pitchFamily="18" charset="0"/>
              </a:rPr>
              <a:t>asymptomatic, and in case of inflammation, </a:t>
            </a:r>
            <a:r>
              <a:rPr lang="en-US" sz="2000" dirty="0" smtClean="0">
                <a:solidFill>
                  <a:prstClr val="black"/>
                </a:solidFill>
                <a:latin typeface="Palatino Linotype" pitchFamily="18" charset="0"/>
              </a:rPr>
              <a:t>an outgrowth of </a:t>
            </a:r>
            <a:r>
              <a:rPr lang="en-US" sz="2000" dirty="0">
                <a:solidFill>
                  <a:prstClr val="black"/>
                </a:solidFill>
                <a:latin typeface="Palatino Linotype" pitchFamily="18" charset="0"/>
              </a:rPr>
              <a:t>elastic consistency appears, mobile and painful </a:t>
            </a:r>
            <a:r>
              <a:rPr lang="en-US" sz="2000" dirty="0" smtClean="0">
                <a:solidFill>
                  <a:prstClr val="black"/>
                </a:solidFill>
                <a:latin typeface="Palatino Linotype" pitchFamily="18" charset="0"/>
              </a:rPr>
              <a:t>on palpation, </a:t>
            </a:r>
            <a:r>
              <a:rPr lang="en-US" sz="2000" dirty="0">
                <a:solidFill>
                  <a:prstClr val="black"/>
                </a:solidFill>
                <a:latin typeface="Palatino Linotype" pitchFamily="18" charset="0"/>
              </a:rPr>
              <a:t>with typical localization in the medial line of the neck. If suppuration of the cyst occurs, the infection may break through the skin when a medial fistula is formed, through which the cyst is drained.</a:t>
            </a:r>
          </a:p>
          <a:p>
            <a:pPr marL="285750" indent="-285750">
              <a:buFont typeface="Wingdings" panose="05000000000000000000" pitchFamily="2" charset="2"/>
              <a:buChar char="§"/>
            </a:pPr>
            <a:endParaRPr lang="ru-RU" sz="800" b="1"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examination and ultrasound examination of the neck.</a:t>
            </a:r>
          </a:p>
          <a:p>
            <a:pPr marL="285750" indent="-285750">
              <a:buFont typeface="Wingdings" panose="05000000000000000000" pitchFamily="2" charset="2"/>
              <a:buChar char="§"/>
            </a:pPr>
            <a:endParaRPr lang="ru-RU" sz="8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smtClean="0">
                <a:solidFill>
                  <a:prstClr val="black"/>
                </a:solidFill>
                <a:latin typeface="Palatino Linotype" pitchFamily="18" charset="0"/>
              </a:rPr>
              <a:t>surgery. </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Cyrl-RS" sz="800" b="1" dirty="0" smtClean="0">
              <a:solidFill>
                <a:prstClr val="black"/>
              </a:solidFill>
              <a:latin typeface="Palatino Linotype" pitchFamily="18" charset="0"/>
            </a:endParaRPr>
          </a:p>
          <a:p>
            <a:pPr marL="800100" lvl="1" indent="-342900">
              <a:buFont typeface="Arial" panose="020B0604020202020204" pitchFamily="34" charset="0"/>
              <a:buChar char="•"/>
            </a:pPr>
            <a:endParaRPr lang="sr-Cyrl-RS" sz="2000" dirty="0" smtClean="0">
              <a:solidFill>
                <a:prstClr val="black"/>
              </a:solidFill>
              <a:latin typeface="Palatino Linotype" pitchFamily="18" charset="0"/>
            </a:endParaRPr>
          </a:p>
          <a:p>
            <a:pPr lvl="1"/>
            <a:endParaRPr lang="sr-Cyrl-RS" sz="2000" dirty="0">
              <a:solidFill>
                <a:prstClr val="black"/>
              </a:solidFill>
              <a:latin typeface="Palatino Linotype" pitchFamily="18" charset="0"/>
            </a:endParaRP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800100" lvl="1" indent="-342900">
              <a:buFont typeface="Arial" panose="020B0604020202020204" pitchFamily="34" charset="0"/>
              <a:buChar char="•"/>
            </a:pPr>
            <a:endParaRPr lang="sr-Cyrl-RS" sz="2000" dirty="0">
              <a:solidFill>
                <a:prstClr val="black"/>
              </a:solidFill>
              <a:latin typeface="Palatino Linotype" pitchFamily="18" charset="0"/>
            </a:endParaRPr>
          </a:p>
          <a:p>
            <a:pPr marL="800100" lvl="1" indent="-342900">
              <a:buFont typeface="Wingdings" panose="05000000000000000000" pitchFamily="2" charset="2"/>
              <a:buChar char="§"/>
            </a:pPr>
            <a:endParaRPr lang="sr-Cyrl-RS" sz="2000" dirty="0">
              <a:solidFill>
                <a:prstClr val="black"/>
              </a:solidFill>
              <a:latin typeface="Palatino Linotype" pitchFamily="18" charset="0"/>
            </a:endParaRPr>
          </a:p>
        </p:txBody>
      </p:sp>
      <p:pic>
        <p:nvPicPr>
          <p:cNvPr id="6" name="Picture 5" descr="Spot Diagnosis | Faculty of Medicine">
            <a:extLst>
              <a:ext uri="{FF2B5EF4-FFF2-40B4-BE49-F238E27FC236}">
                <a16:creationId xmlns:lc="http://schemas.openxmlformats.org/drawingml/2006/lockedCanvas" xmlns:a16="http://schemas.microsoft.com/office/drawing/2014/main" xmlns="" id="{5C59B8FF-DDB6-F6CE-FE7E-8E22229438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238450"/>
            <a:ext cx="4509132" cy="348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7716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Lateral (</a:t>
            </a:r>
            <a:r>
              <a:rPr lang="en-US" sz="3500" b="1" dirty="0" err="1">
                <a:solidFill>
                  <a:srgbClr val="000099"/>
                </a:solidFill>
                <a:latin typeface="Palatino Linotype" pitchFamily="18" charset="0"/>
              </a:rPr>
              <a:t>branchiogenic</a:t>
            </a:r>
            <a:r>
              <a:rPr lang="en-US" sz="3500" b="1" dirty="0">
                <a:solidFill>
                  <a:srgbClr val="000099"/>
                </a:solidFill>
                <a:latin typeface="Palatino Linotype" pitchFamily="18" charset="0"/>
              </a:rPr>
              <a:t>) cysts and fistulas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295400"/>
            <a:ext cx="8839200" cy="5016758"/>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Lateral cysts and fistulas of the neck occur due to persistence or incomplete regression of the cervical sinus.</a:t>
            </a: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Cysts </a:t>
            </a:r>
            <a:r>
              <a:rPr lang="en-US" sz="2000" dirty="0">
                <a:latin typeface="Palatino Linotype" pitchFamily="18" charset="0"/>
              </a:rPr>
              <a:t>represent</a:t>
            </a:r>
          </a:p>
          <a:p>
            <a:r>
              <a:rPr lang="sr-Latn-RS" sz="2000" dirty="0">
                <a:solidFill>
                  <a:prstClr val="black"/>
                </a:solidFill>
                <a:latin typeface="Palatino Linotype" pitchFamily="18" charset="0"/>
              </a:rPr>
              <a:t> </a:t>
            </a:r>
            <a:r>
              <a:rPr lang="en-US" sz="2000" dirty="0" smtClean="0">
                <a:solidFill>
                  <a:prstClr val="black"/>
                </a:solidFill>
                <a:latin typeface="Palatino Linotype" pitchFamily="18" charset="0"/>
              </a:rPr>
              <a:t>   </a:t>
            </a:r>
            <a:r>
              <a:rPr lang="sr-Latn-RS" sz="2000" dirty="0" smtClean="0">
                <a:solidFill>
                  <a:prstClr val="black"/>
                </a:solidFill>
                <a:latin typeface="Palatino Linotype" pitchFamily="18" charset="0"/>
              </a:rPr>
              <a:t>cavities lined</a:t>
            </a:r>
            <a:endParaRPr lang="en-US" sz="2000" dirty="0" smtClean="0">
              <a:solidFill>
                <a:prstClr val="black"/>
              </a:solidFill>
              <a:latin typeface="Palatino Linotype" pitchFamily="18" charset="0"/>
            </a:endParaRP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by </a:t>
            </a:r>
            <a:r>
              <a:rPr lang="en-US" sz="2000" dirty="0">
                <a:solidFill>
                  <a:prstClr val="black"/>
                </a:solidFill>
                <a:latin typeface="Palatino Linotype" pitchFamily="18" charset="0"/>
              </a:rPr>
              <a:t>an epithelium that </a:t>
            </a:r>
            <a:r>
              <a:rPr lang="en-US" sz="2000" dirty="0" smtClean="0">
                <a:solidFill>
                  <a:prstClr val="black"/>
                </a:solidFill>
                <a:latin typeface="Palatino Linotype" pitchFamily="18" charset="0"/>
              </a:rPr>
              <a:t>does</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not</a:t>
            </a:r>
            <a:r>
              <a:rPr lang="en-US" sz="2000" dirty="0">
                <a:solidFill>
                  <a:prstClr val="black"/>
                </a:solidFill>
                <a:latin typeface="Palatino Linotype" pitchFamily="18" charset="0"/>
              </a:rPr>
              <a:t> communicate with</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external </a:t>
            </a:r>
            <a:r>
              <a:rPr lang="en-US" sz="2000" dirty="0">
                <a:solidFill>
                  <a:prstClr val="black"/>
                </a:solidFill>
                <a:latin typeface="Palatino Linotype" pitchFamily="18" charset="0"/>
              </a:rPr>
              <a:t>environment.</a:t>
            </a:r>
            <a:endParaRPr lang="ru-RU" sz="2000" dirty="0" smtClean="0">
              <a:solidFill>
                <a:prstClr val="black"/>
              </a:solidFill>
              <a:latin typeface="Palatino Linotype" pitchFamily="18" charset="0"/>
            </a:endParaRP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Sinuses </a:t>
            </a:r>
            <a:r>
              <a:rPr lang="en-US" sz="2000" dirty="0">
                <a:latin typeface="Palatino Linotype" pitchFamily="18" charset="0"/>
              </a:rPr>
              <a:t>are cavities</a:t>
            </a:r>
          </a:p>
          <a:p>
            <a:r>
              <a:rPr lang="sr-Latn-RS" sz="2000" dirty="0" smtClean="0">
                <a:solidFill>
                  <a:prstClr val="black"/>
                </a:solidFill>
                <a:latin typeface="Palatino Linotype" pitchFamily="18" charset="0"/>
              </a:rPr>
              <a:t>     </a:t>
            </a:r>
            <a:r>
              <a:rPr lang="en-US" sz="2000" dirty="0" smtClean="0">
                <a:solidFill>
                  <a:prstClr val="black"/>
                </a:solidFill>
                <a:latin typeface="Palatino Linotype" pitchFamily="18" charset="0"/>
              </a:rPr>
              <a:t>lined </a:t>
            </a:r>
            <a:r>
              <a:rPr lang="en-US" sz="2000" dirty="0">
                <a:solidFill>
                  <a:prstClr val="black"/>
                </a:solidFill>
                <a:latin typeface="Palatino Linotype" pitchFamily="18" charset="0"/>
              </a:rPr>
              <a:t>with epithelium which</a:t>
            </a:r>
            <a:endParaRPr lang="sr-Latn-RS" sz="2000" dirty="0" smtClean="0">
              <a:solidFill>
                <a:prstClr val="black"/>
              </a:solidFill>
              <a:latin typeface="Palatino Linotype" pitchFamily="18" charset="0"/>
            </a:endParaRPr>
          </a:p>
          <a:p>
            <a:r>
              <a:rPr lang="sr-Latn-RS" sz="2000" dirty="0">
                <a:solidFill>
                  <a:prstClr val="black"/>
                </a:solidFill>
                <a:latin typeface="Palatino Linotype" pitchFamily="18" charset="0"/>
              </a:rPr>
              <a:t> </a:t>
            </a:r>
            <a:r>
              <a:rPr lang="sr-Latn-RS" sz="2000" dirty="0" smtClean="0">
                <a:solidFill>
                  <a:prstClr val="black"/>
                </a:solidFill>
                <a:latin typeface="Palatino Linotype" pitchFamily="18" charset="0"/>
              </a:rPr>
              <a:t>   </a:t>
            </a:r>
            <a:r>
              <a:rPr lang="en-US" sz="2000" dirty="0" smtClean="0">
                <a:solidFill>
                  <a:prstClr val="black"/>
                </a:solidFill>
                <a:latin typeface="Palatino Linotype" pitchFamily="18" charset="0"/>
              </a:rPr>
              <a:t> have </a:t>
            </a:r>
            <a:r>
              <a:rPr lang="en-US" sz="2000" dirty="0">
                <a:solidFill>
                  <a:prstClr val="black"/>
                </a:solidFill>
                <a:latin typeface="Palatino Linotype" pitchFamily="18" charset="0"/>
              </a:rPr>
              <a:t>either internal </a:t>
            </a:r>
            <a:r>
              <a:rPr lang="en-US" sz="2000" dirty="0" smtClean="0">
                <a:solidFill>
                  <a:prstClr val="black"/>
                </a:solidFill>
                <a:latin typeface="Palatino Linotype" pitchFamily="18" charset="0"/>
              </a:rPr>
              <a:t>or</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external </a:t>
            </a:r>
            <a:r>
              <a:rPr lang="en-US" sz="2000" dirty="0">
                <a:solidFill>
                  <a:prstClr val="black"/>
                </a:solidFill>
                <a:latin typeface="Palatino Linotype" pitchFamily="18" charset="0"/>
              </a:rPr>
              <a:t>communication</a:t>
            </a:r>
            <a:r>
              <a:rPr lang="en-US" sz="2000" dirty="0" smtClean="0">
                <a:solidFill>
                  <a:prstClr val="black"/>
                </a:solidFill>
                <a:latin typeface="Palatino Linotype" pitchFamily="18" charset="0"/>
              </a:rPr>
              <a:t>.</a:t>
            </a:r>
          </a:p>
          <a:p>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srgbClr val="FF0000"/>
                </a:solidFill>
                <a:latin typeface="Palatino Linotype" pitchFamily="18" charset="0"/>
              </a:rPr>
              <a:t>Fistulas </a:t>
            </a:r>
            <a:r>
              <a:rPr lang="en-US" sz="2000" dirty="0">
                <a:latin typeface="Palatino Linotype" pitchFamily="18" charset="0"/>
              </a:rPr>
              <a:t>are channels lined with epithelium that have an internal and external opening.</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4826" y="2057400"/>
            <a:ext cx="5116456" cy="3495499"/>
          </a:xfrm>
          <a:prstGeom prst="rect">
            <a:avLst/>
          </a:prstGeom>
        </p:spPr>
      </p:pic>
    </p:spTree>
    <p:extLst>
      <p:ext uri="{BB962C8B-B14F-4D97-AF65-F5344CB8AC3E}">
        <p14:creationId xmlns:p14="http://schemas.microsoft.com/office/powerpoint/2010/main" val="2134207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Lateral (</a:t>
            </a:r>
            <a:r>
              <a:rPr lang="en-US" sz="3500" b="1" dirty="0" err="1">
                <a:solidFill>
                  <a:srgbClr val="000099"/>
                </a:solidFill>
                <a:latin typeface="Palatino Linotype" pitchFamily="18" charset="0"/>
              </a:rPr>
              <a:t>branchiogenic</a:t>
            </a:r>
            <a:r>
              <a:rPr lang="en-US" sz="3500" b="1" dirty="0">
                <a:solidFill>
                  <a:srgbClr val="000099"/>
                </a:solidFill>
                <a:latin typeface="Palatino Linotype" pitchFamily="18" charset="0"/>
              </a:rPr>
              <a:t>) cysts and fistulas of the neck</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28600" y="1295400"/>
            <a:ext cx="8839200" cy="5324535"/>
          </a:xfrm>
          <a:prstGeom prst="rect">
            <a:avLst/>
          </a:prstGeom>
        </p:spPr>
        <p:txBody>
          <a:bodyPr wrap="square">
            <a:spAutoFit/>
          </a:bodyPr>
          <a:lstStyle/>
          <a:p>
            <a:pPr marL="285750" indent="-285750">
              <a:buFont typeface="Wingdings" panose="05000000000000000000" pitchFamily="2" charset="2"/>
              <a:buChar char="§"/>
            </a:pPr>
            <a:r>
              <a:rPr lang="en-US" sz="2000" dirty="0">
                <a:solidFill>
                  <a:prstClr val="black"/>
                </a:solidFill>
                <a:latin typeface="Palatino Linotype" pitchFamily="18" charset="0"/>
              </a:rPr>
              <a:t>The most common are cervical cysts and </a:t>
            </a:r>
            <a:r>
              <a:rPr lang="en-US" sz="2000" dirty="0" smtClean="0">
                <a:solidFill>
                  <a:prstClr val="black"/>
                </a:solidFill>
                <a:latin typeface="Palatino Linotype" pitchFamily="18" charset="0"/>
              </a:rPr>
              <a:t>fistulas</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of the II pharyngeal groove.</a:t>
            </a:r>
          </a:p>
          <a:p>
            <a:endParaRPr lang="sr-Cyrl-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external opening is always in the area </a:t>
            </a:r>
            <a:r>
              <a:rPr lang="en-US" sz="2000" dirty="0" smtClean="0">
                <a:solidFill>
                  <a:prstClr val="black"/>
                </a:solidFill>
                <a:latin typeface="Palatino Linotype" pitchFamily="18" charset="0"/>
              </a:rPr>
              <a:t>of</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a:t>
            </a:r>
            <a:r>
              <a:rPr lang="en-US" sz="2000" dirty="0">
                <a:solidFill>
                  <a:prstClr val="black"/>
                </a:solidFill>
                <a:latin typeface="Palatino Linotype" pitchFamily="18" charset="0"/>
              </a:rPr>
              <a:t>the lower third of the front edge of the </a:t>
            </a:r>
            <a:r>
              <a:rPr lang="en-US" sz="2000" dirty="0" err="1">
                <a:solidFill>
                  <a:prstClr val="black"/>
                </a:solidFill>
                <a:latin typeface="Palatino Linotype" pitchFamily="18" charset="0"/>
              </a:rPr>
              <a:t>m.SCM</a:t>
            </a:r>
            <a:r>
              <a:rPr lang="en-US" sz="2000" dirty="0">
                <a:solidFill>
                  <a:prstClr val="black"/>
                </a:solidFill>
                <a:latin typeface="Palatino Linotype" pitchFamily="18" charset="0"/>
              </a:rPr>
              <a:t>.</a:t>
            </a:r>
          </a:p>
          <a:p>
            <a:pPr marL="285750" indent="-285750">
              <a:buFont typeface="Wingdings" panose="05000000000000000000" pitchFamily="2" charset="2"/>
              <a:buChar char="§"/>
            </a:pPr>
            <a:endParaRPr lang="sr-Latn-RS" sz="2000" dirty="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internal opening is </a:t>
            </a:r>
            <a:r>
              <a:rPr lang="en-US" sz="2000" dirty="0" err="1">
                <a:solidFill>
                  <a:prstClr val="black"/>
                </a:solidFill>
                <a:latin typeface="Palatino Linotype" pitchFamily="18" charset="0"/>
              </a:rPr>
              <a:t>supratonsillar</a:t>
            </a:r>
            <a:r>
              <a:rPr lang="en-US" sz="2000" dirty="0">
                <a:solidFill>
                  <a:prstClr val="black"/>
                </a:solidFill>
                <a:latin typeface="Palatino Linotype" pitchFamily="18" charset="0"/>
              </a:rPr>
              <a:t> (II) or </a:t>
            </a:r>
            <a:r>
              <a:rPr lang="en-US" sz="2000" dirty="0" smtClean="0">
                <a:solidFill>
                  <a:prstClr val="black"/>
                </a:solidFill>
                <a:latin typeface="Palatino Linotype" pitchFamily="18" charset="0"/>
              </a:rPr>
              <a:t>in</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the </a:t>
            </a:r>
            <a:r>
              <a:rPr lang="en-US" sz="2000" dirty="0">
                <a:solidFill>
                  <a:prstClr val="black"/>
                </a:solidFill>
                <a:latin typeface="Palatino Linotype" pitchFamily="18" charset="0"/>
              </a:rPr>
              <a:t>piriform sinus (III, IV)</a:t>
            </a:r>
          </a:p>
          <a:p>
            <a:endParaRPr lang="en-US"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Clinical </a:t>
            </a:r>
            <a:r>
              <a:rPr lang="en-US" sz="2000" b="1" dirty="0" smtClean="0">
                <a:solidFill>
                  <a:prstClr val="black"/>
                </a:solidFill>
                <a:latin typeface="Palatino Linotype" pitchFamily="18" charset="0"/>
              </a:rPr>
              <a:t>presentation: </a:t>
            </a:r>
            <a:r>
              <a:rPr lang="en-US" sz="2000" dirty="0">
                <a:solidFill>
                  <a:prstClr val="black"/>
                </a:solidFill>
                <a:latin typeface="Palatino Linotype" pitchFamily="18" charset="0"/>
              </a:rPr>
              <a:t>painless swelling in the area of ​​the carotid triangle between the hyoid bone and </a:t>
            </a:r>
            <a:r>
              <a:rPr lang="en-US" sz="2000" dirty="0" err="1">
                <a:solidFill>
                  <a:prstClr val="black"/>
                </a:solidFill>
                <a:latin typeface="Palatino Linotype" pitchFamily="18" charset="0"/>
              </a:rPr>
              <a:t>m.SCM</a:t>
            </a:r>
            <a:r>
              <a:rPr lang="en-US" sz="2000" dirty="0">
                <a:solidFill>
                  <a:prstClr val="black"/>
                </a:solidFill>
                <a:latin typeface="Palatino Linotype" pitchFamily="18" charset="0"/>
              </a:rPr>
              <a:t>. In case of inflammation, local pain, redness and rupture of cyst contents may occur through the skin.</a:t>
            </a:r>
          </a:p>
          <a:p>
            <a:pPr marL="285750" indent="-285750">
              <a:buFont typeface="Wingdings" panose="05000000000000000000" pitchFamily="2" charset="2"/>
              <a:buChar char="§"/>
            </a:pPr>
            <a:endParaRPr lang="ru-RU" sz="2000" b="1"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Diagnosis: </a:t>
            </a:r>
            <a:r>
              <a:rPr lang="en-US" sz="2000" dirty="0">
                <a:solidFill>
                  <a:prstClr val="black"/>
                </a:solidFill>
                <a:latin typeface="Palatino Linotype" pitchFamily="18" charset="0"/>
              </a:rPr>
              <a:t>history, clinical examination, ultrasound examination of the neck, CT.</a:t>
            </a:r>
          </a:p>
          <a:p>
            <a:pPr marL="285750" indent="-285750">
              <a:buFont typeface="Wingdings" panose="05000000000000000000" pitchFamily="2" charset="2"/>
              <a:buChar char="§"/>
            </a:pPr>
            <a:endParaRPr lang="ru-RU" sz="2000" dirty="0">
              <a:solidFill>
                <a:prstClr val="black"/>
              </a:solidFill>
              <a:latin typeface="Palatino Linotype" pitchFamily="18" charset="0"/>
            </a:endParaRPr>
          </a:p>
          <a:p>
            <a:pPr marL="285750" indent="-285750">
              <a:buFont typeface="Wingdings" panose="05000000000000000000" pitchFamily="2" charset="2"/>
              <a:buChar char="§"/>
            </a:pPr>
            <a:r>
              <a:rPr lang="en-US" sz="2000" b="1" dirty="0" smtClean="0">
                <a:solidFill>
                  <a:prstClr val="black"/>
                </a:solidFill>
                <a:latin typeface="Palatino Linotype" pitchFamily="18" charset="0"/>
              </a:rPr>
              <a:t>Treatment: </a:t>
            </a:r>
            <a:r>
              <a:rPr lang="en-US" sz="2000" dirty="0" smtClean="0">
                <a:solidFill>
                  <a:prstClr val="black"/>
                </a:solidFill>
                <a:latin typeface="Palatino Linotype" pitchFamily="18" charset="0"/>
              </a:rPr>
              <a:t>surgery</a:t>
            </a:r>
            <a:r>
              <a:rPr lang="en-US" sz="2000" dirty="0">
                <a:solidFill>
                  <a:prstClr val="black"/>
                </a:solidFill>
                <a:latin typeface="Palatino Linotype" pitchFamily="18" charset="0"/>
              </a:rPr>
              <a:t>. </a:t>
            </a: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61263" y="1295400"/>
            <a:ext cx="2819400" cy="2628245"/>
          </a:xfrm>
          <a:prstGeom prst="rect">
            <a:avLst/>
          </a:prstGeom>
          <a:noFill/>
          <a:ln>
            <a:noFill/>
          </a:ln>
        </p:spPr>
      </p:pic>
    </p:spTree>
    <p:extLst>
      <p:ext uri="{BB962C8B-B14F-4D97-AF65-F5344CB8AC3E}">
        <p14:creationId xmlns:p14="http://schemas.microsoft.com/office/powerpoint/2010/main" val="2736594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9144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000099"/>
                </a:solidFill>
                <a:latin typeface="Palatino Linotype" pitchFamily="18" charset="0"/>
              </a:rPr>
              <a:t>Cervical </a:t>
            </a:r>
            <a:r>
              <a:rPr lang="en-US" sz="3500" b="1" dirty="0">
                <a:solidFill>
                  <a:srgbClr val="000099"/>
                </a:solidFill>
                <a:latin typeface="Palatino Linotype" pitchFamily="18" charset="0"/>
              </a:rPr>
              <a:t>rib and torticollis</a:t>
            </a:r>
          </a:p>
        </p:txBody>
      </p:sp>
      <p:sp>
        <p:nvSpPr>
          <p:cNvPr id="4" name="Rectangle 3"/>
          <p:cNvSpPr/>
          <p:nvPr/>
        </p:nvSpPr>
        <p:spPr>
          <a:xfrm>
            <a:off x="3212327" y="6581001"/>
            <a:ext cx="5628861" cy="276999"/>
          </a:xfrm>
          <a:prstGeom prst="rect">
            <a:avLst/>
          </a:prstGeom>
        </p:spPr>
        <p:txBody>
          <a:bodyPr wrap="square">
            <a:spAutoFit/>
          </a:bodyPr>
          <a:lstStyle/>
          <a:p>
            <a:pPr algn="r"/>
            <a:endParaRPr lang="en-US" sz="1200" i="1" dirty="0">
              <a:solidFill>
                <a:prstClr val="black"/>
              </a:solidFill>
              <a:latin typeface="Palatino Linotype" panose="02040502050505030304" pitchFamily="18" charset="0"/>
            </a:endParaRPr>
          </a:p>
        </p:txBody>
      </p:sp>
      <p:sp>
        <p:nvSpPr>
          <p:cNvPr id="3" name="Rectangle 2"/>
          <p:cNvSpPr/>
          <p:nvPr/>
        </p:nvSpPr>
        <p:spPr>
          <a:xfrm>
            <a:off x="248728" y="825579"/>
            <a:ext cx="8839200" cy="5632311"/>
          </a:xfrm>
          <a:prstGeom prst="rect">
            <a:avLst/>
          </a:prstGeom>
        </p:spPr>
        <p:txBody>
          <a:bodyPr wrap="square">
            <a:spAutoFit/>
          </a:bodyPr>
          <a:lstStyle/>
          <a:p>
            <a:pPr marL="285750" indent="-285750">
              <a:buFont typeface="Wingdings" panose="05000000000000000000" pitchFamily="2" charset="2"/>
              <a:buChar char="§"/>
            </a:pP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r>
              <a:rPr lang="en-US" sz="2000" dirty="0">
                <a:solidFill>
                  <a:prstClr val="black"/>
                </a:solidFill>
                <a:latin typeface="Palatino Linotype" pitchFamily="18" charset="0"/>
              </a:rPr>
              <a:t>The </a:t>
            </a:r>
            <a:r>
              <a:rPr lang="en-US" sz="2000" dirty="0" smtClean="0">
                <a:solidFill>
                  <a:prstClr val="black"/>
                </a:solidFill>
                <a:latin typeface="Palatino Linotype" pitchFamily="18" charset="0"/>
              </a:rPr>
              <a:t>cervical </a:t>
            </a:r>
            <a:r>
              <a:rPr lang="en-US" sz="2000" dirty="0">
                <a:solidFill>
                  <a:prstClr val="black"/>
                </a:solidFill>
                <a:latin typeface="Palatino Linotype" pitchFamily="18" charset="0"/>
              </a:rPr>
              <a:t>rib represents </a:t>
            </a:r>
            <a:r>
              <a:rPr lang="en-US" sz="2000" dirty="0" smtClean="0">
                <a:solidFill>
                  <a:prstClr val="black"/>
                </a:solidFill>
                <a:latin typeface="Palatino Linotype" pitchFamily="18" charset="0"/>
              </a:rPr>
              <a:t>the</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supernumerary rib </a:t>
            </a:r>
            <a:r>
              <a:rPr lang="en-US" sz="2000" dirty="0">
                <a:solidFill>
                  <a:prstClr val="black"/>
                </a:solidFill>
                <a:latin typeface="Palatino Linotype" pitchFamily="18" charset="0"/>
              </a:rPr>
              <a:t>in the form of </a:t>
            </a:r>
            <a:r>
              <a:rPr lang="en-US" sz="2000" dirty="0" smtClean="0">
                <a:solidFill>
                  <a:prstClr val="black"/>
                </a:solidFill>
                <a:latin typeface="Palatino Linotype" pitchFamily="18" charset="0"/>
              </a:rPr>
              <a:t>a</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rudiment </a:t>
            </a:r>
            <a:r>
              <a:rPr lang="en-US" sz="2000" dirty="0">
                <a:solidFill>
                  <a:prstClr val="black"/>
                </a:solidFill>
                <a:latin typeface="Palatino Linotype" pitchFamily="18" charset="0"/>
              </a:rPr>
              <a:t>that is </a:t>
            </a:r>
            <a:r>
              <a:rPr lang="en-US" sz="2000" dirty="0" smtClean="0">
                <a:solidFill>
                  <a:prstClr val="black"/>
                </a:solidFill>
                <a:latin typeface="Palatino Linotype" pitchFamily="18" charset="0"/>
              </a:rPr>
              <a:t>attached for </a:t>
            </a:r>
            <a:r>
              <a:rPr lang="en-US" sz="2000" dirty="0">
                <a:solidFill>
                  <a:prstClr val="black"/>
                </a:solidFill>
                <a:latin typeface="Palatino Linotype" pitchFamily="18" charset="0"/>
              </a:rPr>
              <a:t>the </a:t>
            </a:r>
            <a:r>
              <a:rPr lang="en-US" sz="2000" dirty="0" smtClean="0">
                <a:solidFill>
                  <a:prstClr val="black"/>
                </a:solidFill>
                <a:latin typeface="Palatino Linotype" pitchFamily="18" charset="0"/>
              </a:rPr>
              <a:t>seventh</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cervical </a:t>
            </a:r>
            <a:r>
              <a:rPr lang="en-US" sz="2000" dirty="0">
                <a:solidFill>
                  <a:prstClr val="black"/>
                </a:solidFill>
                <a:latin typeface="Palatino Linotype" pitchFamily="18" charset="0"/>
              </a:rPr>
              <a:t>vertebra, while the </a:t>
            </a:r>
            <a:r>
              <a:rPr lang="en-US" sz="2000" dirty="0" smtClean="0">
                <a:solidFill>
                  <a:prstClr val="black"/>
                </a:solidFill>
                <a:latin typeface="Palatino Linotype" pitchFamily="18" charset="0"/>
              </a:rPr>
              <a:t>second the</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end </a:t>
            </a:r>
            <a:r>
              <a:rPr lang="en-US" sz="2000" dirty="0">
                <a:solidFill>
                  <a:prstClr val="black"/>
                </a:solidFill>
                <a:latin typeface="Palatino Linotype" pitchFamily="18" charset="0"/>
              </a:rPr>
              <a:t>is free or attached to the </a:t>
            </a:r>
            <a:r>
              <a:rPr lang="en-US" sz="2000" dirty="0" smtClean="0">
                <a:solidFill>
                  <a:prstClr val="black"/>
                </a:solidFill>
                <a:latin typeface="Palatino Linotype" pitchFamily="18" charset="0"/>
              </a:rPr>
              <a:t>chest bone</a:t>
            </a:r>
          </a:p>
          <a:p>
            <a:r>
              <a:rPr lang="en-US" sz="2000" dirty="0">
                <a:solidFill>
                  <a:prstClr val="black"/>
                </a:solidFill>
                <a:latin typeface="Palatino Linotype" pitchFamily="18" charset="0"/>
              </a:rPr>
              <a:t> </a:t>
            </a:r>
            <a:r>
              <a:rPr lang="en-US" sz="2000" dirty="0" smtClean="0">
                <a:solidFill>
                  <a:prstClr val="black"/>
                </a:solidFill>
                <a:latin typeface="Palatino Linotype" pitchFamily="18" charset="0"/>
              </a:rPr>
              <a:t>    or </a:t>
            </a:r>
            <a:r>
              <a:rPr lang="en-US" sz="2000" dirty="0">
                <a:solidFill>
                  <a:prstClr val="black"/>
                </a:solidFill>
                <a:latin typeface="Palatino Linotype" pitchFamily="18" charset="0"/>
              </a:rPr>
              <a:t>first rib.</a:t>
            </a:r>
            <a:endParaRPr lang="sr-Latn-RS" sz="800" dirty="0" smtClean="0">
              <a:solidFill>
                <a:prstClr val="black"/>
              </a:solidFill>
              <a:latin typeface="Palatino Linotype" pitchFamily="18" charset="0"/>
            </a:endParaRPr>
          </a:p>
          <a:p>
            <a:pPr marL="285750" indent="-285750">
              <a:buFont typeface="Wingdings" panose="05000000000000000000" pitchFamily="2" charset="2"/>
              <a:buChar char="§"/>
            </a:pPr>
            <a:endParaRPr lang="sr-Latn-RS" sz="800" dirty="0">
              <a:solidFill>
                <a:prstClr val="black"/>
              </a:solidFill>
              <a:latin typeface="Palatino Linotype" pitchFamily="18" charset="0"/>
            </a:endParaRPr>
          </a:p>
          <a:p>
            <a:pPr marL="285750" indent="-285750">
              <a:buFont typeface="Wingdings" panose="05000000000000000000" pitchFamily="2" charset="2"/>
              <a:buChar char="§"/>
            </a:pPr>
            <a:endParaRPr lang="sr-Latn-RS" sz="800" dirty="0" smtClean="0">
              <a:solidFill>
                <a:prstClr val="black"/>
              </a:solidFill>
              <a:latin typeface="Palatino Linotype" pitchFamily="18" charset="0"/>
            </a:endParaRPr>
          </a:p>
          <a:p>
            <a:pPr marL="285750" indent="-285750">
              <a:buFont typeface="Wingdings" panose="05000000000000000000" pitchFamily="2" charset="2"/>
              <a:buChar char="§"/>
            </a:pPr>
            <a:endParaRPr lang="sr-Latn-RS" sz="800" dirty="0">
              <a:solidFill>
                <a:prstClr val="black"/>
              </a:solidFill>
              <a:latin typeface="Palatino Linotype" pitchFamily="18" charset="0"/>
            </a:endParaRPr>
          </a:p>
          <a:p>
            <a:pPr marL="285750" indent="-285750">
              <a:buFont typeface="Wingdings" panose="05000000000000000000" pitchFamily="2" charset="2"/>
              <a:buChar char="§"/>
            </a:pPr>
            <a:endParaRPr lang="sr-Cyrl-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Compression on the neurovascular</a:t>
            </a:r>
          </a:p>
          <a:p>
            <a:pPr lvl="1"/>
            <a:r>
              <a:rPr lang="sr-Latn-RS" sz="2000" dirty="0" smtClean="0">
                <a:solidFill>
                  <a:prstClr val="black"/>
                </a:solidFill>
                <a:latin typeface="Palatino Linotype" pitchFamily="18" charset="0"/>
              </a:rPr>
              <a:t>      </a:t>
            </a:r>
            <a:r>
              <a:rPr lang="en-US" sz="2000" dirty="0" smtClean="0">
                <a:solidFill>
                  <a:prstClr val="black"/>
                </a:solidFill>
                <a:latin typeface="Palatino Linotype" pitchFamily="18" charset="0"/>
              </a:rPr>
              <a:t>structures</a:t>
            </a:r>
            <a:endParaRPr lang="sr-Latn-RS" sz="2000" dirty="0" smtClean="0">
              <a:solidFill>
                <a:prstClr val="black"/>
              </a:solidFill>
              <a:latin typeface="Palatino Linotype" pitchFamily="18" charset="0"/>
            </a:endParaRPr>
          </a:p>
          <a:p>
            <a:pPr marL="285750" indent="-285750">
              <a:buFont typeface="Wingdings" panose="05000000000000000000" pitchFamily="2" charset="2"/>
              <a:buChar char="§"/>
            </a:pPr>
            <a:endParaRPr lang="sr-Latn-RS" sz="2000" dirty="0">
              <a:solidFill>
                <a:prstClr val="black"/>
              </a:solidFill>
              <a:latin typeface="Palatino Linotype" pitchFamily="18" charset="0"/>
            </a:endParaRPr>
          </a:p>
          <a:p>
            <a:pPr marL="285750" indent="-285750">
              <a:buFont typeface="Wingdings" panose="05000000000000000000" pitchFamily="2" charset="2"/>
              <a:buChar char="§"/>
            </a:pPr>
            <a:endParaRPr lang="sr-Latn-RS" sz="2000" b="1" dirty="0" smtClean="0">
              <a:solidFill>
                <a:prstClr val="black"/>
              </a:solidFill>
              <a:latin typeface="Palatino Linotype" pitchFamily="18" charset="0"/>
            </a:endParaRPr>
          </a:p>
          <a:p>
            <a:pPr marL="285750" indent="-285750">
              <a:buFont typeface="Wingdings" panose="05000000000000000000" pitchFamily="2" charset="2"/>
              <a:buChar char="§"/>
            </a:pPr>
            <a:endParaRPr lang="sr-Latn-RS" sz="2000" b="1" dirty="0">
              <a:solidFill>
                <a:prstClr val="black"/>
              </a:solidFill>
              <a:latin typeface="Palatino Linotype" pitchFamily="18" charset="0"/>
            </a:endParaRPr>
          </a:p>
          <a:p>
            <a:pPr marL="285750" indent="-285750">
              <a:buFont typeface="Wingdings" panose="05000000000000000000" pitchFamily="2" charset="2"/>
              <a:buChar char="§"/>
            </a:pPr>
            <a:r>
              <a:rPr lang="en-US" sz="2000" b="1" dirty="0">
                <a:solidFill>
                  <a:prstClr val="black"/>
                </a:solidFill>
                <a:latin typeface="Palatino Linotype" pitchFamily="18" charset="0"/>
              </a:rPr>
              <a:t>Torticollis </a:t>
            </a:r>
            <a:r>
              <a:rPr lang="en-US" sz="2000" dirty="0">
                <a:solidFill>
                  <a:prstClr val="black"/>
                </a:solidFill>
                <a:latin typeface="Palatino Linotype" pitchFamily="18" charset="0"/>
              </a:rPr>
              <a:t>is a consequence of shortening, contracture or degeneration of the </a:t>
            </a:r>
            <a:r>
              <a:rPr lang="en-US" sz="2000" dirty="0" smtClean="0">
                <a:solidFill>
                  <a:prstClr val="black"/>
                </a:solidFill>
                <a:latin typeface="Palatino Linotype" pitchFamily="18" charset="0"/>
              </a:rPr>
              <a:t>m. </a:t>
            </a:r>
            <a:r>
              <a:rPr lang="en-US" sz="2000" dirty="0" err="1" smtClean="0">
                <a:solidFill>
                  <a:prstClr val="black"/>
                </a:solidFill>
                <a:latin typeface="Palatino Linotype" pitchFamily="18" charset="0"/>
              </a:rPr>
              <a:t>SCM</a:t>
            </a:r>
            <a:r>
              <a:rPr lang="en-US" sz="2000" dirty="0" smtClean="0">
                <a:solidFill>
                  <a:prstClr val="black"/>
                </a:solidFill>
                <a:latin typeface="Palatino Linotype" pitchFamily="18" charset="0"/>
              </a:rPr>
              <a:t>.</a:t>
            </a:r>
            <a:endParaRPr lang="en-US" sz="2000" dirty="0">
              <a:solidFill>
                <a:prstClr val="black"/>
              </a:solidFill>
              <a:latin typeface="Palatino Linotype" pitchFamily="18" charset="0"/>
            </a:endParaRPr>
          </a:p>
          <a:p>
            <a:pPr marL="285750" indent="-285750">
              <a:buFont typeface="Wingdings" panose="05000000000000000000" pitchFamily="2" charset="2"/>
              <a:buChar char="§"/>
            </a:pPr>
            <a:endParaRPr lang="sr-Latn-RS" sz="800" dirty="0" smtClean="0">
              <a:solidFill>
                <a:prstClr val="black"/>
              </a:solidFill>
              <a:latin typeface="Palatino Linotype" pitchFamily="18" charset="0"/>
            </a:endParaRPr>
          </a:p>
          <a:p>
            <a:pPr marL="800100" lvl="1" indent="-342900">
              <a:buFont typeface="Arial" panose="020B0604020202020204" pitchFamily="34" charset="0"/>
              <a:buChar char="•"/>
            </a:pPr>
            <a:r>
              <a:rPr lang="en-US" sz="2000" dirty="0">
                <a:solidFill>
                  <a:prstClr val="black"/>
                </a:solidFill>
                <a:latin typeface="Palatino Linotype" pitchFamily="18" charset="0"/>
              </a:rPr>
              <a:t>Developmental disorder of the cervical and thoracic spine.</a:t>
            </a:r>
          </a:p>
          <a:p>
            <a:pPr marL="800100" lvl="1" indent="-342900">
              <a:buFont typeface="Wingdings" panose="05000000000000000000" pitchFamily="2" charset="2"/>
              <a:buChar char="§"/>
            </a:pPr>
            <a:endParaRPr lang="sr-Cyrl-RS" sz="2000" dirty="0">
              <a:solidFill>
                <a:prstClr val="black"/>
              </a:solidFill>
              <a:latin typeface="Palatino Linotype"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1295400"/>
            <a:ext cx="3559214" cy="3428999"/>
          </a:xfrm>
          <a:prstGeom prst="rect">
            <a:avLst/>
          </a:prstGeom>
        </p:spPr>
      </p:pic>
    </p:spTree>
    <p:extLst>
      <p:ext uri="{BB962C8B-B14F-4D97-AF65-F5344CB8AC3E}">
        <p14:creationId xmlns:p14="http://schemas.microsoft.com/office/powerpoint/2010/main" val="1990216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1262</TotalTime>
  <Words>2996</Words>
  <Application>Microsoft Office PowerPoint</Application>
  <PresentationFormat>On-screen Show (4:3)</PresentationFormat>
  <Paragraphs>572</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Страна  тела трахеобронхијалног стабла и једњака</dc:title>
  <dc:creator>Jasmina</dc:creator>
  <cp:lastModifiedBy>Andra Jevtovic</cp:lastModifiedBy>
  <cp:revision>71</cp:revision>
  <dcterms:created xsi:type="dcterms:W3CDTF">2006-08-16T00:00:00Z</dcterms:created>
  <dcterms:modified xsi:type="dcterms:W3CDTF">2025-02-13T09:26:21Z</dcterms:modified>
</cp:coreProperties>
</file>